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59"/>
  </p:notesMasterIdLst>
  <p:handoutMasterIdLst>
    <p:handoutMasterId r:id="rId60"/>
  </p:handoutMasterIdLst>
  <p:sldIdLst>
    <p:sldId id="256" r:id="rId2"/>
    <p:sldId id="262" r:id="rId3"/>
    <p:sldId id="257" r:id="rId4"/>
    <p:sldId id="263" r:id="rId5"/>
    <p:sldId id="265" r:id="rId6"/>
    <p:sldId id="266" r:id="rId7"/>
    <p:sldId id="267" r:id="rId8"/>
    <p:sldId id="268" r:id="rId9"/>
    <p:sldId id="270" r:id="rId10"/>
    <p:sldId id="271" r:id="rId11"/>
    <p:sldId id="272" r:id="rId12"/>
    <p:sldId id="273" r:id="rId13"/>
    <p:sldId id="275" r:id="rId14"/>
    <p:sldId id="276" r:id="rId15"/>
    <p:sldId id="277" r:id="rId16"/>
    <p:sldId id="278" r:id="rId17"/>
    <p:sldId id="326" r:id="rId18"/>
    <p:sldId id="279" r:id="rId19"/>
    <p:sldId id="280" r:id="rId20"/>
    <p:sldId id="283" r:id="rId21"/>
    <p:sldId id="327" r:id="rId22"/>
    <p:sldId id="284" r:id="rId23"/>
    <p:sldId id="285" r:id="rId24"/>
    <p:sldId id="286" r:id="rId25"/>
    <p:sldId id="287" r:id="rId26"/>
    <p:sldId id="289" r:id="rId27"/>
    <p:sldId id="288" r:id="rId28"/>
    <p:sldId id="290" r:id="rId29"/>
    <p:sldId id="322" r:id="rId30"/>
    <p:sldId id="291" r:id="rId31"/>
    <p:sldId id="292" r:id="rId32"/>
    <p:sldId id="293" r:id="rId33"/>
    <p:sldId id="294" r:id="rId34"/>
    <p:sldId id="328" r:id="rId35"/>
    <p:sldId id="319" r:id="rId36"/>
    <p:sldId id="323" r:id="rId37"/>
    <p:sldId id="325" r:id="rId38"/>
    <p:sldId id="313" r:id="rId39"/>
    <p:sldId id="306" r:id="rId40"/>
    <p:sldId id="308" r:id="rId41"/>
    <p:sldId id="281" r:id="rId42"/>
    <p:sldId id="282" r:id="rId43"/>
    <p:sldId id="317" r:id="rId44"/>
    <p:sldId id="312" r:id="rId45"/>
    <p:sldId id="321" r:id="rId46"/>
    <p:sldId id="318" r:id="rId47"/>
    <p:sldId id="324" r:id="rId48"/>
    <p:sldId id="299" r:id="rId49"/>
    <p:sldId id="300" r:id="rId50"/>
    <p:sldId id="301" r:id="rId51"/>
    <p:sldId id="302" r:id="rId52"/>
    <p:sldId id="295" r:id="rId53"/>
    <p:sldId id="303" r:id="rId54"/>
    <p:sldId id="304" r:id="rId55"/>
    <p:sldId id="305" r:id="rId56"/>
    <p:sldId id="309" r:id="rId57"/>
    <p:sldId id="310" r:id="rId58"/>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4728" autoAdjust="0"/>
    <p:restoredTop sz="94561" autoAdjust="0"/>
  </p:normalViewPr>
  <p:slideViewPr>
    <p:cSldViewPr snapToGrid="0" showGuides="1">
      <p:cViewPr varScale="1">
        <p:scale>
          <a:sx n="69" d="100"/>
          <a:sy n="69" d="100"/>
        </p:scale>
        <p:origin x="48" y="1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65"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ice Selekman" userId="61cb9ed7d262f4b1" providerId="LiveId" clId="{B69292AF-33FF-48CC-8BCB-71527207DFA0}"/>
    <pc:docChg chg="custSel addSld delSld modSld">
      <pc:chgData name="Janice Selekman" userId="61cb9ed7d262f4b1" providerId="LiveId" clId="{B69292AF-33FF-48CC-8BCB-71527207DFA0}" dt="2024-02-10T18:01:23.419" v="623" actId="14100"/>
      <pc:docMkLst>
        <pc:docMk/>
      </pc:docMkLst>
      <pc:sldChg chg="modSp mod">
        <pc:chgData name="Janice Selekman" userId="61cb9ed7d262f4b1" providerId="LiveId" clId="{B69292AF-33FF-48CC-8BCB-71527207DFA0}" dt="2024-02-10T17:28:31.021" v="1" actId="115"/>
        <pc:sldMkLst>
          <pc:docMk/>
          <pc:sldMk cId="3872398759" sldId="265"/>
        </pc:sldMkLst>
        <pc:spChg chg="mod">
          <ac:chgData name="Janice Selekman" userId="61cb9ed7d262f4b1" providerId="LiveId" clId="{B69292AF-33FF-48CC-8BCB-71527207DFA0}" dt="2024-02-10T17:28:31.021" v="1" actId="115"/>
          <ac:spMkLst>
            <pc:docMk/>
            <pc:sldMk cId="3872398759" sldId="265"/>
            <ac:spMk id="3" creationId="{00000000-0000-0000-0000-000000000000}"/>
          </ac:spMkLst>
        </pc:spChg>
      </pc:sldChg>
      <pc:sldChg chg="modSp mod">
        <pc:chgData name="Janice Selekman" userId="61cb9ed7d262f4b1" providerId="LiveId" clId="{B69292AF-33FF-48CC-8BCB-71527207DFA0}" dt="2024-02-10T17:36:06.932" v="23" actId="27636"/>
        <pc:sldMkLst>
          <pc:docMk/>
          <pc:sldMk cId="3109721191" sldId="273"/>
        </pc:sldMkLst>
        <pc:spChg chg="mod">
          <ac:chgData name="Janice Selekman" userId="61cb9ed7d262f4b1" providerId="LiveId" clId="{B69292AF-33FF-48CC-8BCB-71527207DFA0}" dt="2024-02-10T17:36:06.932" v="23" actId="27636"/>
          <ac:spMkLst>
            <pc:docMk/>
            <pc:sldMk cId="3109721191" sldId="273"/>
            <ac:spMk id="3" creationId="{00000000-0000-0000-0000-000000000000}"/>
          </ac:spMkLst>
        </pc:spChg>
      </pc:sldChg>
      <pc:sldChg chg="del">
        <pc:chgData name="Janice Selekman" userId="61cb9ed7d262f4b1" providerId="LiveId" clId="{B69292AF-33FF-48CC-8BCB-71527207DFA0}" dt="2024-02-10T17:38:20.164" v="24" actId="47"/>
        <pc:sldMkLst>
          <pc:docMk/>
          <pc:sldMk cId="141408376" sldId="274"/>
        </pc:sldMkLst>
      </pc:sldChg>
      <pc:sldChg chg="modSp mod">
        <pc:chgData name="Janice Selekman" userId="61cb9ed7d262f4b1" providerId="LiveId" clId="{B69292AF-33FF-48CC-8BCB-71527207DFA0}" dt="2024-02-10T17:38:57.878" v="27" actId="115"/>
        <pc:sldMkLst>
          <pc:docMk/>
          <pc:sldMk cId="3942625404" sldId="275"/>
        </pc:sldMkLst>
        <pc:spChg chg="mod">
          <ac:chgData name="Janice Selekman" userId="61cb9ed7d262f4b1" providerId="LiveId" clId="{B69292AF-33FF-48CC-8BCB-71527207DFA0}" dt="2024-02-10T17:38:57.878" v="27" actId="115"/>
          <ac:spMkLst>
            <pc:docMk/>
            <pc:sldMk cId="3942625404" sldId="275"/>
            <ac:spMk id="6" creationId="{00000000-0000-0000-0000-000000000000}"/>
          </ac:spMkLst>
        </pc:spChg>
      </pc:sldChg>
      <pc:sldChg chg="modSp mod">
        <pc:chgData name="Janice Selekman" userId="61cb9ed7d262f4b1" providerId="LiveId" clId="{B69292AF-33FF-48CC-8BCB-71527207DFA0}" dt="2024-02-10T17:39:47.658" v="32" actId="115"/>
        <pc:sldMkLst>
          <pc:docMk/>
          <pc:sldMk cId="314856111" sldId="276"/>
        </pc:sldMkLst>
        <pc:spChg chg="mod">
          <ac:chgData name="Janice Selekman" userId="61cb9ed7d262f4b1" providerId="LiveId" clId="{B69292AF-33FF-48CC-8BCB-71527207DFA0}" dt="2024-02-10T17:39:47.658" v="32" actId="115"/>
          <ac:spMkLst>
            <pc:docMk/>
            <pc:sldMk cId="314856111" sldId="276"/>
            <ac:spMk id="3" creationId="{00000000-0000-0000-0000-000000000000}"/>
          </ac:spMkLst>
        </pc:spChg>
      </pc:sldChg>
      <pc:sldChg chg="modSp mod">
        <pc:chgData name="Janice Selekman" userId="61cb9ed7d262f4b1" providerId="LiveId" clId="{B69292AF-33FF-48CC-8BCB-71527207DFA0}" dt="2024-02-10T17:49:52.079" v="140" actId="14100"/>
        <pc:sldMkLst>
          <pc:docMk/>
          <pc:sldMk cId="949623832" sldId="277"/>
        </pc:sldMkLst>
        <pc:spChg chg="mod">
          <ac:chgData name="Janice Selekman" userId="61cb9ed7d262f4b1" providerId="LiveId" clId="{B69292AF-33FF-48CC-8BCB-71527207DFA0}" dt="2024-02-10T17:49:52.079" v="140" actId="14100"/>
          <ac:spMkLst>
            <pc:docMk/>
            <pc:sldMk cId="949623832" sldId="277"/>
            <ac:spMk id="3" creationId="{00000000-0000-0000-0000-000000000000}"/>
          </ac:spMkLst>
        </pc:spChg>
      </pc:sldChg>
      <pc:sldChg chg="modSp mod">
        <pc:chgData name="Janice Selekman" userId="61cb9ed7d262f4b1" providerId="LiveId" clId="{B69292AF-33FF-48CC-8BCB-71527207DFA0}" dt="2024-02-10T17:51:34.019" v="151" actId="113"/>
        <pc:sldMkLst>
          <pc:docMk/>
          <pc:sldMk cId="3381514728" sldId="278"/>
        </pc:sldMkLst>
        <pc:spChg chg="mod">
          <ac:chgData name="Janice Selekman" userId="61cb9ed7d262f4b1" providerId="LiveId" clId="{B69292AF-33FF-48CC-8BCB-71527207DFA0}" dt="2024-02-10T17:50:39.967" v="150" actId="122"/>
          <ac:spMkLst>
            <pc:docMk/>
            <pc:sldMk cId="3381514728" sldId="278"/>
            <ac:spMk id="2" creationId="{00000000-0000-0000-0000-000000000000}"/>
          </ac:spMkLst>
        </pc:spChg>
        <pc:spChg chg="mod">
          <ac:chgData name="Janice Selekman" userId="61cb9ed7d262f4b1" providerId="LiveId" clId="{B69292AF-33FF-48CC-8BCB-71527207DFA0}" dt="2024-02-10T17:51:34.019" v="151" actId="113"/>
          <ac:spMkLst>
            <pc:docMk/>
            <pc:sldMk cId="3381514728" sldId="278"/>
            <ac:spMk id="3" creationId="{00000000-0000-0000-0000-000000000000}"/>
          </ac:spMkLst>
        </pc:spChg>
      </pc:sldChg>
      <pc:sldChg chg="modSp mod">
        <pc:chgData name="Janice Selekman" userId="61cb9ed7d262f4b1" providerId="LiveId" clId="{B69292AF-33FF-48CC-8BCB-71527207DFA0}" dt="2024-02-10T17:51:59.462" v="158" actId="20577"/>
        <pc:sldMkLst>
          <pc:docMk/>
          <pc:sldMk cId="1142540947" sldId="279"/>
        </pc:sldMkLst>
        <pc:spChg chg="mod">
          <ac:chgData name="Janice Selekman" userId="61cb9ed7d262f4b1" providerId="LiveId" clId="{B69292AF-33FF-48CC-8BCB-71527207DFA0}" dt="2024-02-10T17:51:59.462" v="158" actId="20577"/>
          <ac:spMkLst>
            <pc:docMk/>
            <pc:sldMk cId="1142540947" sldId="279"/>
            <ac:spMk id="3" creationId="{00000000-0000-0000-0000-000000000000}"/>
          </ac:spMkLst>
        </pc:spChg>
      </pc:sldChg>
      <pc:sldChg chg="modSp mod">
        <pc:chgData name="Janice Selekman" userId="61cb9ed7d262f4b1" providerId="LiveId" clId="{B69292AF-33FF-48CC-8BCB-71527207DFA0}" dt="2024-02-10T18:01:23.419" v="623" actId="14100"/>
        <pc:sldMkLst>
          <pc:docMk/>
          <pc:sldMk cId="3261535601" sldId="280"/>
        </pc:sldMkLst>
        <pc:spChg chg="mod">
          <ac:chgData name="Janice Selekman" userId="61cb9ed7d262f4b1" providerId="LiveId" clId="{B69292AF-33FF-48CC-8BCB-71527207DFA0}" dt="2024-02-10T18:01:23.419" v="623" actId="14100"/>
          <ac:spMkLst>
            <pc:docMk/>
            <pc:sldMk cId="3261535601" sldId="280"/>
            <ac:spMk id="3" creationId="{00000000-0000-0000-0000-000000000000}"/>
          </ac:spMkLst>
        </pc:spChg>
      </pc:sldChg>
      <pc:sldChg chg="modSp new mod">
        <pc:chgData name="Janice Selekman" userId="61cb9ed7d262f4b1" providerId="LiveId" clId="{B69292AF-33FF-48CC-8BCB-71527207DFA0}" dt="2024-02-10T17:59:19.626" v="547" actId="255"/>
        <pc:sldMkLst>
          <pc:docMk/>
          <pc:sldMk cId="1121821811" sldId="326"/>
        </pc:sldMkLst>
        <pc:spChg chg="mod">
          <ac:chgData name="Janice Selekman" userId="61cb9ed7d262f4b1" providerId="LiveId" clId="{B69292AF-33FF-48CC-8BCB-71527207DFA0}" dt="2024-02-10T17:54:37.449" v="209" actId="14100"/>
          <ac:spMkLst>
            <pc:docMk/>
            <pc:sldMk cId="1121821811" sldId="326"/>
            <ac:spMk id="2" creationId="{7C538BBB-C2E2-4417-0A0B-446521E35D58}"/>
          </ac:spMkLst>
        </pc:spChg>
        <pc:spChg chg="mod">
          <ac:chgData name="Janice Selekman" userId="61cb9ed7d262f4b1" providerId="LiveId" clId="{B69292AF-33FF-48CC-8BCB-71527207DFA0}" dt="2024-02-10T17:59:19.626" v="547" actId="255"/>
          <ac:spMkLst>
            <pc:docMk/>
            <pc:sldMk cId="1121821811" sldId="326"/>
            <ac:spMk id="3" creationId="{A391FA77-5A9B-D2CF-4932-013973D7E479}"/>
          </ac:spMkLst>
        </pc:spChg>
      </pc:sldChg>
    </pc:docChg>
  </pc:docChgLst>
  <pc:docChgLst>
    <pc:chgData name="Janice Selekman" userId="61cb9ed7d262f4b1" providerId="LiveId" clId="{F8F0B7A0-548C-411D-961E-0D61EC1583BC}"/>
    <pc:docChg chg="undo custSel addSld delSld modSld sldOrd">
      <pc:chgData name="Janice Selekman" userId="61cb9ed7d262f4b1" providerId="LiveId" clId="{F8F0B7A0-548C-411D-961E-0D61EC1583BC}" dt="2023-09-02T12:38:00.261" v="7952" actId="20577"/>
      <pc:docMkLst>
        <pc:docMk/>
      </pc:docMkLst>
      <pc:sldChg chg="modSp mod">
        <pc:chgData name="Janice Selekman" userId="61cb9ed7d262f4b1" providerId="LiveId" clId="{F8F0B7A0-548C-411D-961E-0D61EC1583BC}" dt="2023-08-30T22:19:15.694" v="3622" actId="20577"/>
        <pc:sldMkLst>
          <pc:docMk/>
          <pc:sldMk cId="2765106962" sldId="257"/>
        </pc:sldMkLst>
        <pc:spChg chg="mod">
          <ac:chgData name="Janice Selekman" userId="61cb9ed7d262f4b1" providerId="LiveId" clId="{F8F0B7A0-548C-411D-961E-0D61EC1583BC}" dt="2023-08-30T22:19:15.694" v="3622" actId="20577"/>
          <ac:spMkLst>
            <pc:docMk/>
            <pc:sldMk cId="2765106962" sldId="257"/>
            <ac:spMk id="5" creationId="{00000000-0000-0000-0000-000000000000}"/>
          </ac:spMkLst>
        </pc:spChg>
      </pc:sldChg>
      <pc:sldChg chg="del">
        <pc:chgData name="Janice Selekman" userId="61cb9ed7d262f4b1" providerId="LiveId" clId="{F8F0B7A0-548C-411D-961E-0D61EC1583BC}" dt="2023-08-28T18:19:56.947" v="1611" actId="47"/>
        <pc:sldMkLst>
          <pc:docMk/>
          <pc:sldMk cId="2573033269" sldId="258"/>
        </pc:sldMkLst>
      </pc:sldChg>
      <pc:sldChg chg="del">
        <pc:chgData name="Janice Selekman" userId="61cb9ed7d262f4b1" providerId="LiveId" clId="{F8F0B7A0-548C-411D-961E-0D61EC1583BC}" dt="2023-08-29T23:58:45.874" v="2057" actId="47"/>
        <pc:sldMkLst>
          <pc:docMk/>
          <pc:sldMk cId="4170963184" sldId="259"/>
        </pc:sldMkLst>
      </pc:sldChg>
      <pc:sldChg chg="modSp del mod">
        <pc:chgData name="Janice Selekman" userId="61cb9ed7d262f4b1" providerId="LiveId" clId="{F8F0B7A0-548C-411D-961E-0D61EC1583BC}" dt="2023-08-31T14:25:49.175" v="6489" actId="47"/>
        <pc:sldMkLst>
          <pc:docMk/>
          <pc:sldMk cId="2303909383" sldId="260"/>
        </pc:sldMkLst>
        <pc:spChg chg="mod">
          <ac:chgData name="Janice Selekman" userId="61cb9ed7d262f4b1" providerId="LiveId" clId="{F8F0B7A0-548C-411D-961E-0D61EC1583BC}" dt="2023-08-30T23:23:24.909" v="4520" actId="27636"/>
          <ac:spMkLst>
            <pc:docMk/>
            <pc:sldMk cId="2303909383" sldId="260"/>
            <ac:spMk id="362499" creationId="{89BB7B34-84EE-8CD3-4DA1-195EDE5ECDBB}"/>
          </ac:spMkLst>
        </pc:spChg>
      </pc:sldChg>
      <pc:sldChg chg="del ord">
        <pc:chgData name="Janice Selekman" userId="61cb9ed7d262f4b1" providerId="LiveId" clId="{F8F0B7A0-548C-411D-961E-0D61EC1583BC}" dt="2023-08-28T18:39:35.030" v="1758" actId="47"/>
        <pc:sldMkLst>
          <pc:docMk/>
          <pc:sldMk cId="2854007899" sldId="261"/>
        </pc:sldMkLst>
      </pc:sldChg>
      <pc:sldChg chg="modSp mod">
        <pc:chgData name="Janice Selekman" userId="61cb9ed7d262f4b1" providerId="LiveId" clId="{F8F0B7A0-548C-411D-961E-0D61EC1583BC}" dt="2023-08-31T13:52:17.102" v="6270" actId="27636"/>
        <pc:sldMkLst>
          <pc:docMk/>
          <pc:sldMk cId="1939407185" sldId="262"/>
        </pc:sldMkLst>
        <pc:spChg chg="mod">
          <ac:chgData name="Janice Selekman" userId="61cb9ed7d262f4b1" providerId="LiveId" clId="{F8F0B7A0-548C-411D-961E-0D61EC1583BC}" dt="2023-08-31T13:52:17.102" v="6270" actId="27636"/>
          <ac:spMkLst>
            <pc:docMk/>
            <pc:sldMk cId="1939407185" sldId="262"/>
            <ac:spMk id="5" creationId="{00000000-0000-0000-0000-000000000000}"/>
          </ac:spMkLst>
        </pc:spChg>
      </pc:sldChg>
      <pc:sldChg chg="modSp mod">
        <pc:chgData name="Janice Selekman" userId="61cb9ed7d262f4b1" providerId="LiveId" clId="{F8F0B7A0-548C-411D-961E-0D61EC1583BC}" dt="2023-08-31T13:53:01.735" v="6271" actId="5793"/>
        <pc:sldMkLst>
          <pc:docMk/>
          <pc:sldMk cId="1508561107" sldId="263"/>
        </pc:sldMkLst>
        <pc:spChg chg="mod">
          <ac:chgData name="Janice Selekman" userId="61cb9ed7d262f4b1" providerId="LiveId" clId="{F8F0B7A0-548C-411D-961E-0D61EC1583BC}" dt="2023-08-31T13:53:01.735" v="6271" actId="5793"/>
          <ac:spMkLst>
            <pc:docMk/>
            <pc:sldMk cId="1508561107" sldId="263"/>
            <ac:spMk id="3" creationId="{00000000-0000-0000-0000-000000000000}"/>
          </ac:spMkLst>
        </pc:spChg>
      </pc:sldChg>
      <pc:sldChg chg="modSp mod">
        <pc:chgData name="Janice Selekman" userId="61cb9ed7d262f4b1" providerId="LiveId" clId="{F8F0B7A0-548C-411D-961E-0D61EC1583BC}" dt="2023-08-31T13:53:36.568" v="6273" actId="14100"/>
        <pc:sldMkLst>
          <pc:docMk/>
          <pc:sldMk cId="2206986788" sldId="266"/>
        </pc:sldMkLst>
        <pc:spChg chg="mod">
          <ac:chgData name="Janice Selekman" userId="61cb9ed7d262f4b1" providerId="LiveId" clId="{F8F0B7A0-548C-411D-961E-0D61EC1583BC}" dt="2023-08-31T13:53:36.568" v="6273" actId="14100"/>
          <ac:spMkLst>
            <pc:docMk/>
            <pc:sldMk cId="2206986788" sldId="266"/>
            <ac:spMk id="3" creationId="{00000000-0000-0000-0000-000000000000}"/>
          </ac:spMkLst>
        </pc:spChg>
      </pc:sldChg>
      <pc:sldChg chg="del">
        <pc:chgData name="Janice Selekman" userId="61cb9ed7d262f4b1" providerId="LiveId" clId="{F8F0B7A0-548C-411D-961E-0D61EC1583BC}" dt="2023-08-31T12:51:10.677" v="5954" actId="47"/>
        <pc:sldMkLst>
          <pc:docMk/>
          <pc:sldMk cId="1521657492" sldId="269"/>
        </pc:sldMkLst>
      </pc:sldChg>
      <pc:sldChg chg="modSp mod">
        <pc:chgData name="Janice Selekman" userId="61cb9ed7d262f4b1" providerId="LiveId" clId="{F8F0B7A0-548C-411D-961E-0D61EC1583BC}" dt="2023-08-31T12:54:48.457" v="6106" actId="20577"/>
        <pc:sldMkLst>
          <pc:docMk/>
          <pc:sldMk cId="352116040" sldId="271"/>
        </pc:sldMkLst>
        <pc:spChg chg="mod">
          <ac:chgData name="Janice Selekman" userId="61cb9ed7d262f4b1" providerId="LiveId" clId="{F8F0B7A0-548C-411D-961E-0D61EC1583BC}" dt="2023-08-31T12:54:48.457" v="6106" actId="20577"/>
          <ac:spMkLst>
            <pc:docMk/>
            <pc:sldMk cId="352116040" sldId="271"/>
            <ac:spMk id="3" creationId="{00000000-0000-0000-0000-000000000000}"/>
          </ac:spMkLst>
        </pc:spChg>
      </pc:sldChg>
      <pc:sldChg chg="modSp mod">
        <pc:chgData name="Janice Selekman" userId="61cb9ed7d262f4b1" providerId="LiveId" clId="{F8F0B7A0-548C-411D-961E-0D61EC1583BC}" dt="2023-08-29T23:31:47.606" v="1972" actId="255"/>
        <pc:sldMkLst>
          <pc:docMk/>
          <pc:sldMk cId="1254529243" sldId="272"/>
        </pc:sldMkLst>
        <pc:spChg chg="mod">
          <ac:chgData name="Janice Selekman" userId="61cb9ed7d262f4b1" providerId="LiveId" clId="{F8F0B7A0-548C-411D-961E-0D61EC1583BC}" dt="2023-08-29T23:31:47.606" v="1972" actId="255"/>
          <ac:spMkLst>
            <pc:docMk/>
            <pc:sldMk cId="1254529243" sldId="272"/>
            <ac:spMk id="3" creationId="{00000000-0000-0000-0000-000000000000}"/>
          </ac:spMkLst>
        </pc:spChg>
      </pc:sldChg>
      <pc:sldChg chg="delSp modSp mod modClrScheme chgLayout">
        <pc:chgData name="Janice Selekman" userId="61cb9ed7d262f4b1" providerId="LiveId" clId="{F8F0B7A0-548C-411D-961E-0D61EC1583BC}" dt="2023-08-28T18:21:09.599" v="1613" actId="255"/>
        <pc:sldMkLst>
          <pc:docMk/>
          <pc:sldMk cId="141408376" sldId="274"/>
        </pc:sldMkLst>
        <pc:spChg chg="mod ord">
          <ac:chgData name="Janice Selekman" userId="61cb9ed7d262f4b1" providerId="LiveId" clId="{F8F0B7A0-548C-411D-961E-0D61EC1583BC}" dt="2023-08-28T18:20:49.565" v="1612" actId="700"/>
          <ac:spMkLst>
            <pc:docMk/>
            <pc:sldMk cId="141408376" sldId="274"/>
            <ac:spMk id="4" creationId="{00000000-0000-0000-0000-000000000000}"/>
          </ac:spMkLst>
        </pc:spChg>
        <pc:spChg chg="mod ord">
          <ac:chgData name="Janice Selekman" userId="61cb9ed7d262f4b1" providerId="LiveId" clId="{F8F0B7A0-548C-411D-961E-0D61EC1583BC}" dt="2023-08-28T18:21:09.599" v="1613" actId="255"/>
          <ac:spMkLst>
            <pc:docMk/>
            <pc:sldMk cId="141408376" sldId="274"/>
            <ac:spMk id="5" creationId="{00000000-0000-0000-0000-000000000000}"/>
          </ac:spMkLst>
        </pc:spChg>
        <pc:spChg chg="del">
          <ac:chgData name="Janice Selekman" userId="61cb9ed7d262f4b1" providerId="LiveId" clId="{F8F0B7A0-548C-411D-961E-0D61EC1583BC}" dt="2023-08-28T18:20:49.565" v="1612" actId="700"/>
          <ac:spMkLst>
            <pc:docMk/>
            <pc:sldMk cId="141408376" sldId="274"/>
            <ac:spMk id="6" creationId="{00000000-0000-0000-0000-000000000000}"/>
          </ac:spMkLst>
        </pc:spChg>
      </pc:sldChg>
      <pc:sldChg chg="modSp mod">
        <pc:chgData name="Janice Selekman" userId="61cb9ed7d262f4b1" providerId="LiveId" clId="{F8F0B7A0-548C-411D-961E-0D61EC1583BC}" dt="2023-08-30T22:42:21.779" v="3694" actId="20577"/>
        <pc:sldMkLst>
          <pc:docMk/>
          <pc:sldMk cId="3942625404" sldId="275"/>
        </pc:sldMkLst>
        <pc:spChg chg="mod">
          <ac:chgData name="Janice Selekman" userId="61cb9ed7d262f4b1" providerId="LiveId" clId="{F8F0B7A0-548C-411D-961E-0D61EC1583BC}" dt="2023-08-30T22:42:21.779" v="3694" actId="20577"/>
          <ac:spMkLst>
            <pc:docMk/>
            <pc:sldMk cId="3942625404" sldId="275"/>
            <ac:spMk id="6" creationId="{00000000-0000-0000-0000-000000000000}"/>
          </ac:spMkLst>
        </pc:spChg>
        <pc:picChg chg="mod">
          <ac:chgData name="Janice Selekman" userId="61cb9ed7d262f4b1" providerId="LiveId" clId="{F8F0B7A0-548C-411D-961E-0D61EC1583BC}" dt="2023-08-30T22:30:54.329" v="3662" actId="1076"/>
          <ac:picMkLst>
            <pc:docMk/>
            <pc:sldMk cId="3942625404" sldId="275"/>
            <ac:picMk id="7" creationId="{46F751C5-98EF-D78B-AD83-4E6B20DFC9CB}"/>
          </ac:picMkLst>
        </pc:picChg>
      </pc:sldChg>
      <pc:sldChg chg="modSp mod">
        <pc:chgData name="Janice Selekman" userId="61cb9ed7d262f4b1" providerId="LiveId" clId="{F8F0B7A0-548C-411D-961E-0D61EC1583BC}" dt="2023-08-30T00:15:17.875" v="2558" actId="14100"/>
        <pc:sldMkLst>
          <pc:docMk/>
          <pc:sldMk cId="314856111" sldId="276"/>
        </pc:sldMkLst>
        <pc:spChg chg="mod">
          <ac:chgData name="Janice Selekman" userId="61cb9ed7d262f4b1" providerId="LiveId" clId="{F8F0B7A0-548C-411D-961E-0D61EC1583BC}" dt="2023-08-30T00:15:17.875" v="2558" actId="14100"/>
          <ac:spMkLst>
            <pc:docMk/>
            <pc:sldMk cId="314856111" sldId="276"/>
            <ac:spMk id="3" creationId="{00000000-0000-0000-0000-000000000000}"/>
          </ac:spMkLst>
        </pc:spChg>
      </pc:sldChg>
      <pc:sldChg chg="modSp mod">
        <pc:chgData name="Janice Selekman" userId="61cb9ed7d262f4b1" providerId="LiveId" clId="{F8F0B7A0-548C-411D-961E-0D61EC1583BC}" dt="2023-08-30T00:15:29.757" v="2560" actId="27636"/>
        <pc:sldMkLst>
          <pc:docMk/>
          <pc:sldMk cId="949623832" sldId="277"/>
        </pc:sldMkLst>
        <pc:spChg chg="mod">
          <ac:chgData name="Janice Selekman" userId="61cb9ed7d262f4b1" providerId="LiveId" clId="{F8F0B7A0-548C-411D-961E-0D61EC1583BC}" dt="2023-08-30T00:15:29.757" v="2560" actId="27636"/>
          <ac:spMkLst>
            <pc:docMk/>
            <pc:sldMk cId="949623832" sldId="277"/>
            <ac:spMk id="3" creationId="{00000000-0000-0000-0000-000000000000}"/>
          </ac:spMkLst>
        </pc:spChg>
      </pc:sldChg>
      <pc:sldChg chg="modSp mod">
        <pc:chgData name="Janice Selekman" userId="61cb9ed7d262f4b1" providerId="LiveId" clId="{F8F0B7A0-548C-411D-961E-0D61EC1583BC}" dt="2023-08-30T00:13:02.787" v="2431" actId="14100"/>
        <pc:sldMkLst>
          <pc:docMk/>
          <pc:sldMk cId="3381514728" sldId="278"/>
        </pc:sldMkLst>
        <pc:spChg chg="mod">
          <ac:chgData name="Janice Selekman" userId="61cb9ed7d262f4b1" providerId="LiveId" clId="{F8F0B7A0-548C-411D-961E-0D61EC1583BC}" dt="2023-08-30T00:12:58.681" v="2430" actId="14100"/>
          <ac:spMkLst>
            <pc:docMk/>
            <pc:sldMk cId="3381514728" sldId="278"/>
            <ac:spMk id="2" creationId="{00000000-0000-0000-0000-000000000000}"/>
          </ac:spMkLst>
        </pc:spChg>
        <pc:spChg chg="mod">
          <ac:chgData name="Janice Selekman" userId="61cb9ed7d262f4b1" providerId="LiveId" clId="{F8F0B7A0-548C-411D-961E-0D61EC1583BC}" dt="2023-08-30T00:13:02.787" v="2431" actId="14100"/>
          <ac:spMkLst>
            <pc:docMk/>
            <pc:sldMk cId="3381514728" sldId="278"/>
            <ac:spMk id="3" creationId="{00000000-0000-0000-0000-000000000000}"/>
          </ac:spMkLst>
        </pc:spChg>
      </pc:sldChg>
      <pc:sldChg chg="modSp mod">
        <pc:chgData name="Janice Selekman" userId="61cb9ed7d262f4b1" providerId="LiveId" clId="{F8F0B7A0-548C-411D-961E-0D61EC1583BC}" dt="2023-08-29T23:42:29.123" v="2018" actId="27636"/>
        <pc:sldMkLst>
          <pc:docMk/>
          <pc:sldMk cId="1142540947" sldId="279"/>
        </pc:sldMkLst>
        <pc:spChg chg="mod">
          <ac:chgData name="Janice Selekman" userId="61cb9ed7d262f4b1" providerId="LiveId" clId="{F8F0B7A0-548C-411D-961E-0D61EC1583BC}" dt="2023-08-29T23:42:29.123" v="2018" actId="27636"/>
          <ac:spMkLst>
            <pc:docMk/>
            <pc:sldMk cId="1142540947" sldId="279"/>
            <ac:spMk id="3" creationId="{00000000-0000-0000-0000-000000000000}"/>
          </ac:spMkLst>
        </pc:spChg>
      </pc:sldChg>
      <pc:sldChg chg="modSp mod ord">
        <pc:chgData name="Janice Selekman" userId="61cb9ed7d262f4b1" providerId="LiveId" clId="{F8F0B7A0-548C-411D-961E-0D61EC1583BC}" dt="2023-08-31T14:16:38.407" v="6438" actId="20577"/>
        <pc:sldMkLst>
          <pc:docMk/>
          <pc:sldMk cId="2666462969" sldId="281"/>
        </pc:sldMkLst>
        <pc:spChg chg="mod">
          <ac:chgData name="Janice Selekman" userId="61cb9ed7d262f4b1" providerId="LiveId" clId="{F8F0B7A0-548C-411D-961E-0D61EC1583BC}" dt="2023-08-31T14:15:03.407" v="6429" actId="27636"/>
          <ac:spMkLst>
            <pc:docMk/>
            <pc:sldMk cId="2666462969" sldId="281"/>
            <ac:spMk id="2" creationId="{00000000-0000-0000-0000-000000000000}"/>
          </ac:spMkLst>
        </pc:spChg>
        <pc:spChg chg="mod">
          <ac:chgData name="Janice Selekman" userId="61cb9ed7d262f4b1" providerId="LiveId" clId="{F8F0B7A0-548C-411D-961E-0D61EC1583BC}" dt="2023-08-31T14:16:38.407" v="6438" actId="20577"/>
          <ac:spMkLst>
            <pc:docMk/>
            <pc:sldMk cId="2666462969" sldId="281"/>
            <ac:spMk id="3" creationId="{00000000-0000-0000-0000-000000000000}"/>
          </ac:spMkLst>
        </pc:spChg>
      </pc:sldChg>
      <pc:sldChg chg="modSp mod ord">
        <pc:chgData name="Janice Selekman" userId="61cb9ed7d262f4b1" providerId="LiveId" clId="{F8F0B7A0-548C-411D-961E-0D61EC1583BC}" dt="2023-08-30T23:13:07.547" v="4097" actId="5793"/>
        <pc:sldMkLst>
          <pc:docMk/>
          <pc:sldMk cId="3721495393" sldId="282"/>
        </pc:sldMkLst>
        <pc:spChg chg="mod">
          <ac:chgData name="Janice Selekman" userId="61cb9ed7d262f4b1" providerId="LiveId" clId="{F8F0B7A0-548C-411D-961E-0D61EC1583BC}" dt="2023-08-30T23:13:07.547" v="4097" actId="5793"/>
          <ac:spMkLst>
            <pc:docMk/>
            <pc:sldMk cId="3721495393" sldId="282"/>
            <ac:spMk id="3" creationId="{00000000-0000-0000-0000-000000000000}"/>
          </ac:spMkLst>
        </pc:spChg>
      </pc:sldChg>
      <pc:sldChg chg="addSp modSp mod setBg">
        <pc:chgData name="Janice Selekman" userId="61cb9ed7d262f4b1" providerId="LiveId" clId="{F8F0B7A0-548C-411D-961E-0D61EC1583BC}" dt="2023-08-29T23:45:52.904" v="2024" actId="14100"/>
        <pc:sldMkLst>
          <pc:docMk/>
          <pc:sldMk cId="1545519911" sldId="283"/>
        </pc:sldMkLst>
        <pc:spChg chg="mod">
          <ac:chgData name="Janice Selekman" userId="61cb9ed7d262f4b1" providerId="LiveId" clId="{F8F0B7A0-548C-411D-961E-0D61EC1583BC}" dt="2023-08-28T18:17:57.292" v="1601" actId="26606"/>
          <ac:spMkLst>
            <pc:docMk/>
            <pc:sldMk cId="1545519911" sldId="283"/>
            <ac:spMk id="2" creationId="{00000000-0000-0000-0000-000000000000}"/>
          </ac:spMkLst>
        </pc:spChg>
        <pc:spChg chg="mod">
          <ac:chgData name="Janice Selekman" userId="61cb9ed7d262f4b1" providerId="LiveId" clId="{F8F0B7A0-548C-411D-961E-0D61EC1583BC}" dt="2023-08-29T23:45:52.904" v="2024" actId="14100"/>
          <ac:spMkLst>
            <pc:docMk/>
            <pc:sldMk cId="1545519911" sldId="283"/>
            <ac:spMk id="3" creationId="{00000000-0000-0000-0000-000000000000}"/>
          </ac:spMkLst>
        </pc:spChg>
        <pc:picChg chg="add mod">
          <ac:chgData name="Janice Selekman" userId="61cb9ed7d262f4b1" providerId="LiveId" clId="{F8F0B7A0-548C-411D-961E-0D61EC1583BC}" dt="2023-08-29T23:45:36.663" v="2023" actId="1076"/>
          <ac:picMkLst>
            <pc:docMk/>
            <pc:sldMk cId="1545519911" sldId="283"/>
            <ac:picMk id="4" creationId="{58E42089-7593-17C2-E7BE-F4695F3CFAAC}"/>
          </ac:picMkLst>
        </pc:picChg>
      </pc:sldChg>
      <pc:sldChg chg="modSp mod">
        <pc:chgData name="Janice Selekman" userId="61cb9ed7d262f4b1" providerId="LiveId" clId="{F8F0B7A0-548C-411D-961E-0D61EC1583BC}" dt="2023-08-30T22:49:06.054" v="3695" actId="115"/>
        <pc:sldMkLst>
          <pc:docMk/>
          <pc:sldMk cId="2378441172" sldId="286"/>
        </pc:sldMkLst>
        <pc:spChg chg="mod">
          <ac:chgData name="Janice Selekman" userId="61cb9ed7d262f4b1" providerId="LiveId" clId="{F8F0B7A0-548C-411D-961E-0D61EC1583BC}" dt="2023-08-30T22:49:06.054" v="3695" actId="115"/>
          <ac:spMkLst>
            <pc:docMk/>
            <pc:sldMk cId="2378441172" sldId="286"/>
            <ac:spMk id="3" creationId="{00000000-0000-0000-0000-000000000000}"/>
          </ac:spMkLst>
        </pc:spChg>
      </pc:sldChg>
      <pc:sldChg chg="modSp mod">
        <pc:chgData name="Janice Selekman" userId="61cb9ed7d262f4b1" providerId="LiveId" clId="{F8F0B7A0-548C-411D-961E-0D61EC1583BC}" dt="2023-08-29T23:48:06.917" v="2026" actId="255"/>
        <pc:sldMkLst>
          <pc:docMk/>
          <pc:sldMk cId="3148226405" sldId="287"/>
        </pc:sldMkLst>
        <pc:spChg chg="mod">
          <ac:chgData name="Janice Selekman" userId="61cb9ed7d262f4b1" providerId="LiveId" clId="{F8F0B7A0-548C-411D-961E-0D61EC1583BC}" dt="2023-08-29T23:48:06.917" v="2026" actId="255"/>
          <ac:spMkLst>
            <pc:docMk/>
            <pc:sldMk cId="3148226405" sldId="287"/>
            <ac:spMk id="3" creationId="{00000000-0000-0000-0000-000000000000}"/>
          </ac:spMkLst>
        </pc:spChg>
      </pc:sldChg>
      <pc:sldChg chg="modSp mod">
        <pc:chgData name="Janice Selekman" userId="61cb9ed7d262f4b1" providerId="LiveId" clId="{F8F0B7A0-548C-411D-961E-0D61EC1583BC}" dt="2023-09-02T12:20:21.722" v="7625" actId="27636"/>
        <pc:sldMkLst>
          <pc:docMk/>
          <pc:sldMk cId="3850393656" sldId="288"/>
        </pc:sldMkLst>
        <pc:spChg chg="mod">
          <ac:chgData name="Janice Selekman" userId="61cb9ed7d262f4b1" providerId="LiveId" clId="{F8F0B7A0-548C-411D-961E-0D61EC1583BC}" dt="2023-09-02T12:20:21.722" v="7625" actId="27636"/>
          <ac:spMkLst>
            <pc:docMk/>
            <pc:sldMk cId="3850393656" sldId="288"/>
            <ac:spMk id="3" creationId="{00000000-0000-0000-0000-000000000000}"/>
          </ac:spMkLst>
        </pc:spChg>
      </pc:sldChg>
      <pc:sldChg chg="addSp delSp modSp mod ord">
        <pc:chgData name="Janice Selekman" userId="61cb9ed7d262f4b1" providerId="LiveId" clId="{F8F0B7A0-548C-411D-961E-0D61EC1583BC}" dt="2023-08-31T12:38:29.571" v="5418"/>
        <pc:sldMkLst>
          <pc:docMk/>
          <pc:sldMk cId="743087842" sldId="289"/>
        </pc:sldMkLst>
        <pc:spChg chg="add del mod">
          <ac:chgData name="Janice Selekman" userId="61cb9ed7d262f4b1" providerId="LiveId" clId="{F8F0B7A0-548C-411D-961E-0D61EC1583BC}" dt="2023-08-30T00:21:20.038" v="2565" actId="478"/>
          <ac:spMkLst>
            <pc:docMk/>
            <pc:sldMk cId="743087842" sldId="289"/>
            <ac:spMk id="3" creationId="{00000000-0000-0000-0000-000000000000}"/>
          </ac:spMkLst>
        </pc:spChg>
        <pc:spChg chg="add del mod">
          <ac:chgData name="Janice Selekman" userId="61cb9ed7d262f4b1" providerId="LiveId" clId="{F8F0B7A0-548C-411D-961E-0D61EC1583BC}" dt="2023-08-30T00:21:20.038" v="2565" actId="478"/>
          <ac:spMkLst>
            <pc:docMk/>
            <pc:sldMk cId="743087842" sldId="289"/>
            <ac:spMk id="4" creationId="{1C36F5B0-60BB-53B3-A046-ECAA463AAA7C}"/>
          </ac:spMkLst>
        </pc:spChg>
        <pc:picChg chg="add del mod">
          <ac:chgData name="Janice Selekman" userId="61cb9ed7d262f4b1" providerId="LiveId" clId="{F8F0B7A0-548C-411D-961E-0D61EC1583BC}" dt="2023-08-30T00:28:13.627" v="2571" actId="478"/>
          <ac:picMkLst>
            <pc:docMk/>
            <pc:sldMk cId="743087842" sldId="289"/>
            <ac:picMk id="1026" creationId="{5AA8F7DF-6D67-7324-BBBD-3F2A264E837D}"/>
          </ac:picMkLst>
        </pc:picChg>
        <pc:picChg chg="add del mod">
          <ac:chgData name="Janice Selekman" userId="61cb9ed7d262f4b1" providerId="LiveId" clId="{F8F0B7A0-548C-411D-961E-0D61EC1583BC}" dt="2023-08-30T00:28:33.213" v="2573" actId="478"/>
          <ac:picMkLst>
            <pc:docMk/>
            <pc:sldMk cId="743087842" sldId="289"/>
            <ac:picMk id="1028" creationId="{DBA7DD80-D5D1-D21B-F091-CD74669A54CC}"/>
          </ac:picMkLst>
        </pc:picChg>
        <pc:picChg chg="add mod">
          <ac:chgData name="Janice Selekman" userId="61cb9ed7d262f4b1" providerId="LiveId" clId="{F8F0B7A0-548C-411D-961E-0D61EC1583BC}" dt="2023-08-30T00:28:56.184" v="2578" actId="14100"/>
          <ac:picMkLst>
            <pc:docMk/>
            <pc:sldMk cId="743087842" sldId="289"/>
            <ac:picMk id="1030" creationId="{9EEAC6F3-621C-FD75-B737-92D5B4C08096}"/>
          </ac:picMkLst>
        </pc:picChg>
      </pc:sldChg>
      <pc:sldChg chg="addSp modSp mod">
        <pc:chgData name="Janice Selekman" userId="61cb9ed7d262f4b1" providerId="LiveId" clId="{F8F0B7A0-548C-411D-961E-0D61EC1583BC}" dt="2023-08-29T23:58:28.305" v="2056" actId="20577"/>
        <pc:sldMkLst>
          <pc:docMk/>
          <pc:sldMk cId="4018304422" sldId="291"/>
        </pc:sldMkLst>
        <pc:spChg chg="mod">
          <ac:chgData name="Janice Selekman" userId="61cb9ed7d262f4b1" providerId="LiveId" clId="{F8F0B7A0-548C-411D-961E-0D61EC1583BC}" dt="2023-08-29T23:58:28.305" v="2056" actId="20577"/>
          <ac:spMkLst>
            <pc:docMk/>
            <pc:sldMk cId="4018304422" sldId="291"/>
            <ac:spMk id="6" creationId="{00000000-0000-0000-0000-000000000000}"/>
          </ac:spMkLst>
        </pc:spChg>
        <pc:picChg chg="add mod">
          <ac:chgData name="Janice Selekman" userId="61cb9ed7d262f4b1" providerId="LiveId" clId="{F8F0B7A0-548C-411D-961E-0D61EC1583BC}" dt="2023-08-29T23:57:58.709" v="2052" actId="1076"/>
          <ac:picMkLst>
            <pc:docMk/>
            <pc:sldMk cId="4018304422" sldId="291"/>
            <ac:picMk id="2" creationId="{87EC1864-0EF8-2F33-FA79-5F68294B6829}"/>
          </ac:picMkLst>
        </pc:picChg>
      </pc:sldChg>
      <pc:sldChg chg="modSp mod">
        <pc:chgData name="Janice Selekman" userId="61cb9ed7d262f4b1" providerId="LiveId" clId="{F8F0B7A0-548C-411D-961E-0D61EC1583BC}" dt="2023-08-31T14:04:13.333" v="6279" actId="27636"/>
        <pc:sldMkLst>
          <pc:docMk/>
          <pc:sldMk cId="405888423" sldId="292"/>
        </pc:sldMkLst>
        <pc:spChg chg="mod">
          <ac:chgData name="Janice Selekman" userId="61cb9ed7d262f4b1" providerId="LiveId" clId="{F8F0B7A0-548C-411D-961E-0D61EC1583BC}" dt="2023-08-29T23:59:46.147" v="2059" actId="14100"/>
          <ac:spMkLst>
            <pc:docMk/>
            <pc:sldMk cId="405888423" sldId="292"/>
            <ac:spMk id="5" creationId="{00000000-0000-0000-0000-000000000000}"/>
          </ac:spMkLst>
        </pc:spChg>
        <pc:spChg chg="mod">
          <ac:chgData name="Janice Selekman" userId="61cb9ed7d262f4b1" providerId="LiveId" clId="{F8F0B7A0-548C-411D-961E-0D61EC1583BC}" dt="2023-08-31T14:04:13.333" v="6279" actId="27636"/>
          <ac:spMkLst>
            <pc:docMk/>
            <pc:sldMk cId="405888423" sldId="292"/>
            <ac:spMk id="6" creationId="{00000000-0000-0000-0000-000000000000}"/>
          </ac:spMkLst>
        </pc:spChg>
      </pc:sldChg>
      <pc:sldChg chg="modSp mod">
        <pc:chgData name="Janice Selekman" userId="61cb9ed7d262f4b1" providerId="LiveId" clId="{F8F0B7A0-548C-411D-961E-0D61EC1583BC}" dt="2023-08-31T14:04:36.194" v="6283" actId="14"/>
        <pc:sldMkLst>
          <pc:docMk/>
          <pc:sldMk cId="907869935" sldId="293"/>
        </pc:sldMkLst>
        <pc:spChg chg="mod">
          <ac:chgData name="Janice Selekman" userId="61cb9ed7d262f4b1" providerId="LiveId" clId="{F8F0B7A0-548C-411D-961E-0D61EC1583BC}" dt="2023-08-31T14:04:36.194" v="6283" actId="14"/>
          <ac:spMkLst>
            <pc:docMk/>
            <pc:sldMk cId="907869935" sldId="293"/>
            <ac:spMk id="6" creationId="{00000000-0000-0000-0000-000000000000}"/>
          </ac:spMkLst>
        </pc:spChg>
      </pc:sldChg>
      <pc:sldChg chg="modSp mod">
        <pc:chgData name="Janice Selekman" userId="61cb9ed7d262f4b1" providerId="LiveId" clId="{F8F0B7A0-548C-411D-961E-0D61EC1583BC}" dt="2023-08-30T00:32:37.218" v="2591" actId="27636"/>
        <pc:sldMkLst>
          <pc:docMk/>
          <pc:sldMk cId="3891887416" sldId="294"/>
        </pc:sldMkLst>
        <pc:spChg chg="mod">
          <ac:chgData name="Janice Selekman" userId="61cb9ed7d262f4b1" providerId="LiveId" clId="{F8F0B7A0-548C-411D-961E-0D61EC1583BC}" dt="2023-08-30T00:32:37.218" v="2591" actId="27636"/>
          <ac:spMkLst>
            <pc:docMk/>
            <pc:sldMk cId="3891887416" sldId="294"/>
            <ac:spMk id="3" creationId="{00000000-0000-0000-0000-000000000000}"/>
          </ac:spMkLst>
        </pc:spChg>
      </pc:sldChg>
      <pc:sldChg chg="modSp mod ord">
        <pc:chgData name="Janice Selekman" userId="61cb9ed7d262f4b1" providerId="LiveId" clId="{F8F0B7A0-548C-411D-961E-0D61EC1583BC}" dt="2023-08-31T14:56:14.849" v="7446" actId="313"/>
        <pc:sldMkLst>
          <pc:docMk/>
          <pc:sldMk cId="1085846288" sldId="295"/>
        </pc:sldMkLst>
        <pc:spChg chg="mod">
          <ac:chgData name="Janice Selekman" userId="61cb9ed7d262f4b1" providerId="LiveId" clId="{F8F0B7A0-548C-411D-961E-0D61EC1583BC}" dt="2023-08-31T14:56:14.849" v="7446" actId="313"/>
          <ac:spMkLst>
            <pc:docMk/>
            <pc:sldMk cId="1085846288" sldId="295"/>
            <ac:spMk id="3" creationId="{00000000-0000-0000-0000-000000000000}"/>
          </ac:spMkLst>
        </pc:spChg>
      </pc:sldChg>
      <pc:sldChg chg="addSp modSp del mod ord setBg">
        <pc:chgData name="Janice Selekman" userId="61cb9ed7d262f4b1" providerId="LiveId" clId="{F8F0B7A0-548C-411D-961E-0D61EC1583BC}" dt="2023-08-30T01:06:02.106" v="3580" actId="47"/>
        <pc:sldMkLst>
          <pc:docMk/>
          <pc:sldMk cId="1735278494" sldId="296"/>
        </pc:sldMkLst>
        <pc:spChg chg="mod">
          <ac:chgData name="Janice Selekman" userId="61cb9ed7d262f4b1" providerId="LiveId" clId="{F8F0B7A0-548C-411D-961E-0D61EC1583BC}" dt="2023-08-28T18:39:05.115" v="1755" actId="26606"/>
          <ac:spMkLst>
            <pc:docMk/>
            <pc:sldMk cId="1735278494" sldId="296"/>
            <ac:spMk id="2" creationId="{00000000-0000-0000-0000-000000000000}"/>
          </ac:spMkLst>
        </pc:spChg>
        <pc:spChg chg="mod ord">
          <ac:chgData name="Janice Selekman" userId="61cb9ed7d262f4b1" providerId="LiveId" clId="{F8F0B7A0-548C-411D-961E-0D61EC1583BC}" dt="2023-08-28T18:39:05.115" v="1755" actId="26606"/>
          <ac:spMkLst>
            <pc:docMk/>
            <pc:sldMk cId="1735278494" sldId="296"/>
            <ac:spMk id="3" creationId="{00000000-0000-0000-0000-000000000000}"/>
          </ac:spMkLst>
        </pc:spChg>
        <pc:spChg chg="add">
          <ac:chgData name="Janice Selekman" userId="61cb9ed7d262f4b1" providerId="LiveId" clId="{F8F0B7A0-548C-411D-961E-0D61EC1583BC}" dt="2023-08-28T18:39:05.115" v="1755" actId="26606"/>
          <ac:spMkLst>
            <pc:docMk/>
            <pc:sldMk cId="1735278494" sldId="296"/>
            <ac:spMk id="9" creationId="{0E807223-DF88-4D6D-970E-08919E5E02EB}"/>
          </ac:spMkLst>
        </pc:spChg>
        <pc:picChg chg="add mod">
          <ac:chgData name="Janice Selekman" userId="61cb9ed7d262f4b1" providerId="LiveId" clId="{F8F0B7A0-548C-411D-961E-0D61EC1583BC}" dt="2023-08-28T18:39:05.115" v="1755" actId="26606"/>
          <ac:picMkLst>
            <pc:docMk/>
            <pc:sldMk cId="1735278494" sldId="296"/>
            <ac:picMk id="4" creationId="{7D27C2F8-CD00-1DDD-1495-3858D8066BCB}"/>
          </ac:picMkLst>
        </pc:picChg>
      </pc:sldChg>
      <pc:sldChg chg="modSp del mod ord">
        <pc:chgData name="Janice Selekman" userId="61cb9ed7d262f4b1" providerId="LiveId" clId="{F8F0B7A0-548C-411D-961E-0D61EC1583BC}" dt="2023-08-28T18:16:23.958" v="1599" actId="47"/>
        <pc:sldMkLst>
          <pc:docMk/>
          <pc:sldMk cId="3478961620" sldId="297"/>
        </pc:sldMkLst>
        <pc:spChg chg="mod">
          <ac:chgData name="Janice Selekman" userId="61cb9ed7d262f4b1" providerId="LiveId" clId="{F8F0B7A0-548C-411D-961E-0D61EC1583BC}" dt="2023-08-28T17:51:54.487" v="827" actId="6549"/>
          <ac:spMkLst>
            <pc:docMk/>
            <pc:sldMk cId="3478961620" sldId="297"/>
            <ac:spMk id="2" creationId="{00000000-0000-0000-0000-000000000000}"/>
          </ac:spMkLst>
        </pc:spChg>
        <pc:spChg chg="mod">
          <ac:chgData name="Janice Selekman" userId="61cb9ed7d262f4b1" providerId="LiveId" clId="{F8F0B7A0-548C-411D-961E-0D61EC1583BC}" dt="2023-08-28T18:15:56.511" v="1589" actId="6549"/>
          <ac:spMkLst>
            <pc:docMk/>
            <pc:sldMk cId="3478961620" sldId="297"/>
            <ac:spMk id="3" creationId="{00000000-0000-0000-0000-000000000000}"/>
          </ac:spMkLst>
        </pc:spChg>
      </pc:sldChg>
      <pc:sldChg chg="modSp del mod ord">
        <pc:chgData name="Janice Selekman" userId="61cb9ed7d262f4b1" providerId="LiveId" clId="{F8F0B7A0-548C-411D-961E-0D61EC1583BC}" dt="2023-08-28T18:31:32.931" v="1724" actId="47"/>
        <pc:sldMkLst>
          <pc:docMk/>
          <pc:sldMk cId="1611710388" sldId="298"/>
        </pc:sldMkLst>
        <pc:spChg chg="mod">
          <ac:chgData name="Janice Selekman" userId="61cb9ed7d262f4b1" providerId="LiveId" clId="{F8F0B7A0-548C-411D-961E-0D61EC1583BC}" dt="2023-08-28T17:51:16.916" v="826" actId="20577"/>
          <ac:spMkLst>
            <pc:docMk/>
            <pc:sldMk cId="1611710388" sldId="298"/>
            <ac:spMk id="3" creationId="{00000000-0000-0000-0000-000000000000}"/>
          </ac:spMkLst>
        </pc:spChg>
      </pc:sldChg>
      <pc:sldChg chg="modSp mod">
        <pc:chgData name="Janice Selekman" userId="61cb9ed7d262f4b1" providerId="LiveId" clId="{F8F0B7A0-548C-411D-961E-0D61EC1583BC}" dt="2023-09-02T12:31:04.723" v="7931" actId="5793"/>
        <pc:sldMkLst>
          <pc:docMk/>
          <pc:sldMk cId="2299903793" sldId="299"/>
        </pc:sldMkLst>
        <pc:spChg chg="mod">
          <ac:chgData name="Janice Selekman" userId="61cb9ed7d262f4b1" providerId="LiveId" clId="{F8F0B7A0-548C-411D-961E-0D61EC1583BC}" dt="2023-08-30T01:08:07.019" v="3610" actId="20577"/>
          <ac:spMkLst>
            <pc:docMk/>
            <pc:sldMk cId="2299903793" sldId="299"/>
            <ac:spMk id="2" creationId="{00000000-0000-0000-0000-000000000000}"/>
          </ac:spMkLst>
        </pc:spChg>
        <pc:spChg chg="mod">
          <ac:chgData name="Janice Selekman" userId="61cb9ed7d262f4b1" providerId="LiveId" clId="{F8F0B7A0-548C-411D-961E-0D61EC1583BC}" dt="2023-09-02T12:31:04.723" v="7931" actId="5793"/>
          <ac:spMkLst>
            <pc:docMk/>
            <pc:sldMk cId="2299903793" sldId="299"/>
            <ac:spMk id="3" creationId="{00000000-0000-0000-0000-000000000000}"/>
          </ac:spMkLst>
        </pc:spChg>
      </pc:sldChg>
      <pc:sldChg chg="modSp mod">
        <pc:chgData name="Janice Selekman" userId="61cb9ed7d262f4b1" providerId="LiveId" clId="{F8F0B7A0-548C-411D-961E-0D61EC1583BC}" dt="2023-09-02T12:32:12.040" v="7935" actId="27636"/>
        <pc:sldMkLst>
          <pc:docMk/>
          <pc:sldMk cId="212768184" sldId="300"/>
        </pc:sldMkLst>
        <pc:spChg chg="mod">
          <ac:chgData name="Janice Selekman" userId="61cb9ed7d262f4b1" providerId="LiveId" clId="{F8F0B7A0-548C-411D-961E-0D61EC1583BC}" dt="2023-09-02T12:32:12.040" v="7935" actId="27636"/>
          <ac:spMkLst>
            <pc:docMk/>
            <pc:sldMk cId="212768184" sldId="300"/>
            <ac:spMk id="3" creationId="{00000000-0000-0000-0000-000000000000}"/>
          </ac:spMkLst>
        </pc:spChg>
      </pc:sldChg>
      <pc:sldChg chg="modSp mod">
        <pc:chgData name="Janice Selekman" userId="61cb9ed7d262f4b1" providerId="LiveId" clId="{F8F0B7A0-548C-411D-961E-0D61EC1583BC}" dt="2023-08-31T14:43:35.820" v="7100" actId="115"/>
        <pc:sldMkLst>
          <pc:docMk/>
          <pc:sldMk cId="2002601346" sldId="301"/>
        </pc:sldMkLst>
        <pc:spChg chg="mod">
          <ac:chgData name="Janice Selekman" userId="61cb9ed7d262f4b1" providerId="LiveId" clId="{F8F0B7A0-548C-411D-961E-0D61EC1583BC}" dt="2023-08-31T14:43:35.820" v="7100" actId="115"/>
          <ac:spMkLst>
            <pc:docMk/>
            <pc:sldMk cId="2002601346" sldId="301"/>
            <ac:spMk id="3" creationId="{00000000-0000-0000-0000-000000000000}"/>
          </ac:spMkLst>
        </pc:spChg>
      </pc:sldChg>
      <pc:sldChg chg="modSp mod">
        <pc:chgData name="Janice Selekman" userId="61cb9ed7d262f4b1" providerId="LiveId" clId="{F8F0B7A0-548C-411D-961E-0D61EC1583BC}" dt="2023-08-31T14:52:58.275" v="7224" actId="20577"/>
        <pc:sldMkLst>
          <pc:docMk/>
          <pc:sldMk cId="449559202" sldId="302"/>
        </pc:sldMkLst>
        <pc:spChg chg="mod">
          <ac:chgData name="Janice Selekman" userId="61cb9ed7d262f4b1" providerId="LiveId" clId="{F8F0B7A0-548C-411D-961E-0D61EC1583BC}" dt="2023-08-31T14:52:58.275" v="7224" actId="20577"/>
          <ac:spMkLst>
            <pc:docMk/>
            <pc:sldMk cId="449559202" sldId="302"/>
            <ac:spMk id="3" creationId="{00000000-0000-0000-0000-000000000000}"/>
          </ac:spMkLst>
        </pc:spChg>
      </pc:sldChg>
      <pc:sldChg chg="modSp mod">
        <pc:chgData name="Janice Selekman" userId="61cb9ed7d262f4b1" providerId="LiveId" clId="{F8F0B7A0-548C-411D-961E-0D61EC1583BC}" dt="2023-09-02T12:33:21.440" v="7937"/>
        <pc:sldMkLst>
          <pc:docMk/>
          <pc:sldMk cId="2441688095" sldId="305"/>
        </pc:sldMkLst>
        <pc:spChg chg="mod">
          <ac:chgData name="Janice Selekman" userId="61cb9ed7d262f4b1" providerId="LiveId" clId="{F8F0B7A0-548C-411D-961E-0D61EC1583BC}" dt="2023-09-02T12:33:21.440" v="7937"/>
          <ac:spMkLst>
            <pc:docMk/>
            <pc:sldMk cId="2441688095" sldId="305"/>
            <ac:spMk id="3" creationId="{00000000-0000-0000-0000-000000000000}"/>
          </ac:spMkLst>
        </pc:spChg>
      </pc:sldChg>
      <pc:sldChg chg="modSp mod ord">
        <pc:chgData name="Janice Selekman" userId="61cb9ed7d262f4b1" providerId="LiveId" clId="{F8F0B7A0-548C-411D-961E-0D61EC1583BC}" dt="2023-08-31T15:01:34.644" v="7525"/>
        <pc:sldMkLst>
          <pc:docMk/>
          <pc:sldMk cId="1553963291" sldId="306"/>
        </pc:sldMkLst>
        <pc:spChg chg="mod">
          <ac:chgData name="Janice Selekman" userId="61cb9ed7d262f4b1" providerId="LiveId" clId="{F8F0B7A0-548C-411D-961E-0D61EC1583BC}" dt="2023-08-31T14:59:50.066" v="7516" actId="20577"/>
          <ac:spMkLst>
            <pc:docMk/>
            <pc:sldMk cId="1553963291" sldId="306"/>
            <ac:spMk id="3" creationId="{00000000-0000-0000-0000-000000000000}"/>
          </ac:spMkLst>
        </pc:spChg>
      </pc:sldChg>
      <pc:sldChg chg="del">
        <pc:chgData name="Janice Selekman" userId="61cb9ed7d262f4b1" providerId="LiveId" clId="{F8F0B7A0-548C-411D-961E-0D61EC1583BC}" dt="2023-08-31T14:59:53.538" v="7517" actId="47"/>
        <pc:sldMkLst>
          <pc:docMk/>
          <pc:sldMk cId="290795085" sldId="307"/>
        </pc:sldMkLst>
      </pc:sldChg>
      <pc:sldChg chg="modSp mod ord">
        <pc:chgData name="Janice Selekman" userId="61cb9ed7d262f4b1" providerId="LiveId" clId="{F8F0B7A0-548C-411D-961E-0D61EC1583BC}" dt="2023-09-02T12:25:09.633" v="7879"/>
        <pc:sldMkLst>
          <pc:docMk/>
          <pc:sldMk cId="1397121382" sldId="308"/>
        </pc:sldMkLst>
        <pc:spChg chg="mod">
          <ac:chgData name="Janice Selekman" userId="61cb9ed7d262f4b1" providerId="LiveId" clId="{F8F0B7A0-548C-411D-961E-0D61EC1583BC}" dt="2023-09-02T12:25:09.633" v="7879"/>
          <ac:spMkLst>
            <pc:docMk/>
            <pc:sldMk cId="1397121382" sldId="308"/>
            <ac:spMk id="6" creationId="{00000000-0000-0000-0000-000000000000}"/>
          </ac:spMkLst>
        </pc:spChg>
      </pc:sldChg>
      <pc:sldChg chg="modSp mod">
        <pc:chgData name="Janice Selekman" userId="61cb9ed7d262f4b1" providerId="LiveId" clId="{F8F0B7A0-548C-411D-961E-0D61EC1583BC}" dt="2023-09-02T12:38:00.261" v="7952" actId="20577"/>
        <pc:sldMkLst>
          <pc:docMk/>
          <pc:sldMk cId="2284073453" sldId="309"/>
        </pc:sldMkLst>
        <pc:spChg chg="mod">
          <ac:chgData name="Janice Selekman" userId="61cb9ed7d262f4b1" providerId="LiveId" clId="{F8F0B7A0-548C-411D-961E-0D61EC1583BC}" dt="2023-09-02T12:38:00.261" v="7952" actId="20577"/>
          <ac:spMkLst>
            <pc:docMk/>
            <pc:sldMk cId="2284073453" sldId="309"/>
            <ac:spMk id="6" creationId="{00000000-0000-0000-0000-000000000000}"/>
          </ac:spMkLst>
        </pc:spChg>
      </pc:sldChg>
      <pc:sldChg chg="modSp mod">
        <pc:chgData name="Janice Selekman" userId="61cb9ed7d262f4b1" providerId="LiveId" clId="{F8F0B7A0-548C-411D-961E-0D61EC1583BC}" dt="2023-08-31T15:04:46.647" v="7554" actId="6549"/>
        <pc:sldMkLst>
          <pc:docMk/>
          <pc:sldMk cId="4006258934" sldId="310"/>
        </pc:sldMkLst>
        <pc:spChg chg="mod">
          <ac:chgData name="Janice Selekman" userId="61cb9ed7d262f4b1" providerId="LiveId" clId="{F8F0B7A0-548C-411D-961E-0D61EC1583BC}" dt="2023-08-31T15:04:46.647" v="7554" actId="6549"/>
          <ac:spMkLst>
            <pc:docMk/>
            <pc:sldMk cId="4006258934" sldId="310"/>
            <ac:spMk id="3" creationId="{00000000-0000-0000-0000-000000000000}"/>
          </ac:spMkLst>
        </pc:spChg>
      </pc:sldChg>
      <pc:sldChg chg="modSp new del mod">
        <pc:chgData name="Janice Selekman" userId="61cb9ed7d262f4b1" providerId="LiveId" clId="{F8F0B7A0-548C-411D-961E-0D61EC1583BC}" dt="2023-08-28T18:38:15.650" v="1753" actId="47"/>
        <pc:sldMkLst>
          <pc:docMk/>
          <pc:sldMk cId="2717396083" sldId="311"/>
        </pc:sldMkLst>
        <pc:spChg chg="mod">
          <ac:chgData name="Janice Selekman" userId="61cb9ed7d262f4b1" providerId="LiveId" clId="{F8F0B7A0-548C-411D-961E-0D61EC1583BC}" dt="2023-08-28T18:02:36.385" v="1420" actId="313"/>
          <ac:spMkLst>
            <pc:docMk/>
            <pc:sldMk cId="2717396083" sldId="311"/>
            <ac:spMk id="2" creationId="{B4002CFD-48FF-8A66-5B90-61B7415F3986}"/>
          </ac:spMkLst>
        </pc:spChg>
        <pc:spChg chg="mod">
          <ac:chgData name="Janice Selekman" userId="61cb9ed7d262f4b1" providerId="LiveId" clId="{F8F0B7A0-548C-411D-961E-0D61EC1583BC}" dt="2023-08-28T17:52:12.601" v="836" actId="20577"/>
          <ac:spMkLst>
            <pc:docMk/>
            <pc:sldMk cId="2717396083" sldId="311"/>
            <ac:spMk id="3" creationId="{41266652-5583-6959-2DDC-0A227893FC27}"/>
          </ac:spMkLst>
        </pc:spChg>
      </pc:sldChg>
      <pc:sldChg chg="addSp modSp new mod">
        <pc:chgData name="Janice Selekman" userId="61cb9ed7d262f4b1" providerId="LiveId" clId="{F8F0B7A0-548C-411D-961E-0D61EC1583BC}" dt="2023-08-30T00:51:27.956" v="3096" actId="14100"/>
        <pc:sldMkLst>
          <pc:docMk/>
          <pc:sldMk cId="3388683834" sldId="312"/>
        </pc:sldMkLst>
        <pc:spChg chg="mod">
          <ac:chgData name="Janice Selekman" userId="61cb9ed7d262f4b1" providerId="LiveId" clId="{F8F0B7A0-548C-411D-961E-0D61EC1583BC}" dt="2023-08-28T18:15:14.610" v="1587" actId="14100"/>
          <ac:spMkLst>
            <pc:docMk/>
            <pc:sldMk cId="3388683834" sldId="312"/>
            <ac:spMk id="2" creationId="{4DB0CD20-940D-6025-21A6-4970F5D3BAD6}"/>
          </ac:spMkLst>
        </pc:spChg>
        <pc:spChg chg="mod">
          <ac:chgData name="Janice Selekman" userId="61cb9ed7d262f4b1" providerId="LiveId" clId="{F8F0B7A0-548C-411D-961E-0D61EC1583BC}" dt="2023-08-30T00:51:27.956" v="3096" actId="14100"/>
          <ac:spMkLst>
            <pc:docMk/>
            <pc:sldMk cId="3388683834" sldId="312"/>
            <ac:spMk id="3" creationId="{28DDB878-BD0A-5F4A-DBF8-76583298F3F5}"/>
          </ac:spMkLst>
        </pc:spChg>
        <pc:picChg chg="add mod">
          <ac:chgData name="Janice Selekman" userId="61cb9ed7d262f4b1" providerId="LiveId" clId="{F8F0B7A0-548C-411D-961E-0D61EC1583BC}" dt="2023-08-28T18:07:53.363" v="1441" actId="1076"/>
          <ac:picMkLst>
            <pc:docMk/>
            <pc:sldMk cId="3388683834" sldId="312"/>
            <ac:picMk id="4" creationId="{2E230774-E0A8-70FA-4CFE-41AEAA4A5F32}"/>
          </ac:picMkLst>
        </pc:picChg>
      </pc:sldChg>
      <pc:sldChg chg="addSp delSp modSp new mod">
        <pc:chgData name="Janice Selekman" userId="61cb9ed7d262f4b1" providerId="LiveId" clId="{F8F0B7A0-548C-411D-961E-0D61EC1583BC}" dt="2023-09-02T12:23:56.897" v="7875" actId="6549"/>
        <pc:sldMkLst>
          <pc:docMk/>
          <pc:sldMk cId="3223463353" sldId="313"/>
        </pc:sldMkLst>
        <pc:spChg chg="mod">
          <ac:chgData name="Janice Selekman" userId="61cb9ed7d262f4b1" providerId="LiveId" clId="{F8F0B7A0-548C-411D-961E-0D61EC1583BC}" dt="2023-09-02T12:23:56.897" v="7875" actId="6549"/>
          <ac:spMkLst>
            <pc:docMk/>
            <pc:sldMk cId="3223463353" sldId="313"/>
            <ac:spMk id="2" creationId="{67A0A924-C59C-AB6E-AFCA-7F59E3054DF2}"/>
          </ac:spMkLst>
        </pc:spChg>
        <pc:spChg chg="mod">
          <ac:chgData name="Janice Selekman" userId="61cb9ed7d262f4b1" providerId="LiveId" clId="{F8F0B7A0-548C-411D-961E-0D61EC1583BC}" dt="2023-08-31T14:13:48.904" v="6427" actId="20577"/>
          <ac:spMkLst>
            <pc:docMk/>
            <pc:sldMk cId="3223463353" sldId="313"/>
            <ac:spMk id="3" creationId="{EA84D13B-059D-E8EA-CBD7-24758967B84A}"/>
          </ac:spMkLst>
        </pc:spChg>
        <pc:picChg chg="add del mod">
          <ac:chgData name="Janice Selekman" userId="61cb9ed7d262f4b1" providerId="LiveId" clId="{F8F0B7A0-548C-411D-961E-0D61EC1583BC}" dt="2023-08-30T00:34:32.296" v="2672" actId="21"/>
          <ac:picMkLst>
            <pc:docMk/>
            <pc:sldMk cId="3223463353" sldId="313"/>
            <ac:picMk id="4" creationId="{DD603FFA-D771-1CC8-566E-37B8952417AE}"/>
          </ac:picMkLst>
        </pc:picChg>
      </pc:sldChg>
      <pc:sldChg chg="modSp new del mod">
        <pc:chgData name="Janice Selekman" userId="61cb9ed7d262f4b1" providerId="LiveId" clId="{F8F0B7A0-548C-411D-961E-0D61EC1583BC}" dt="2023-09-02T12:27:17.779" v="7880" actId="47"/>
        <pc:sldMkLst>
          <pc:docMk/>
          <pc:sldMk cId="532742572" sldId="314"/>
        </pc:sldMkLst>
        <pc:spChg chg="mod">
          <ac:chgData name="Janice Selekman" userId="61cb9ed7d262f4b1" providerId="LiveId" clId="{F8F0B7A0-548C-411D-961E-0D61EC1583BC}" dt="2023-08-28T18:27:37.030" v="1673" actId="6549"/>
          <ac:spMkLst>
            <pc:docMk/>
            <pc:sldMk cId="532742572" sldId="314"/>
            <ac:spMk id="2" creationId="{4EDE84F2-0F0E-5C26-E484-F5C4D4B82EEC}"/>
          </ac:spMkLst>
        </pc:spChg>
        <pc:spChg chg="mod">
          <ac:chgData name="Janice Selekman" userId="61cb9ed7d262f4b1" providerId="LiveId" clId="{F8F0B7A0-548C-411D-961E-0D61EC1583BC}" dt="2023-08-30T23:13:35.581" v="4098" actId="5793"/>
          <ac:spMkLst>
            <pc:docMk/>
            <pc:sldMk cId="532742572" sldId="314"/>
            <ac:spMk id="3" creationId="{0246C506-5B9F-BAF8-4A85-0921C377690D}"/>
          </ac:spMkLst>
        </pc:spChg>
      </pc:sldChg>
      <pc:sldChg chg="modSp new del mod">
        <pc:chgData name="Janice Selekman" userId="61cb9ed7d262f4b1" providerId="LiveId" clId="{F8F0B7A0-548C-411D-961E-0D61EC1583BC}" dt="2023-08-30T00:45:42.294" v="3086" actId="47"/>
        <pc:sldMkLst>
          <pc:docMk/>
          <pc:sldMk cId="3122707651" sldId="315"/>
        </pc:sldMkLst>
        <pc:spChg chg="mod">
          <ac:chgData name="Janice Selekman" userId="61cb9ed7d262f4b1" providerId="LiveId" clId="{F8F0B7A0-548C-411D-961E-0D61EC1583BC}" dt="2023-08-28T18:38:11.527" v="1752" actId="20577"/>
          <ac:spMkLst>
            <pc:docMk/>
            <pc:sldMk cId="3122707651" sldId="315"/>
            <ac:spMk id="2" creationId="{8F8E8180-D1E4-40F4-CCD7-1B5664576C9B}"/>
          </ac:spMkLst>
        </pc:spChg>
        <pc:spChg chg="mod">
          <ac:chgData name="Janice Selekman" userId="61cb9ed7d262f4b1" providerId="LiveId" clId="{F8F0B7A0-548C-411D-961E-0D61EC1583BC}" dt="2023-08-30T00:38:49.881" v="2684" actId="255"/>
          <ac:spMkLst>
            <pc:docMk/>
            <pc:sldMk cId="3122707651" sldId="315"/>
            <ac:spMk id="3" creationId="{7AEC5518-EAD5-2E93-3A5A-93FB696DD755}"/>
          </ac:spMkLst>
        </pc:spChg>
      </pc:sldChg>
      <pc:sldChg chg="addSp modSp new del mod">
        <pc:chgData name="Janice Selekman" userId="61cb9ed7d262f4b1" providerId="LiveId" clId="{F8F0B7A0-548C-411D-961E-0D61EC1583BC}" dt="2023-08-31T14:12:41.692" v="6413" actId="47"/>
        <pc:sldMkLst>
          <pc:docMk/>
          <pc:sldMk cId="1662365974" sldId="316"/>
        </pc:sldMkLst>
        <pc:spChg chg="mod">
          <ac:chgData name="Janice Selekman" userId="61cb9ed7d262f4b1" providerId="LiveId" clId="{F8F0B7A0-548C-411D-961E-0D61EC1583BC}" dt="2023-08-31T14:07:52.902" v="6324" actId="27636"/>
          <ac:spMkLst>
            <pc:docMk/>
            <pc:sldMk cId="1662365974" sldId="316"/>
            <ac:spMk id="2" creationId="{C0BE0D04-7C88-3730-4BE9-2F2AC55750F0}"/>
          </ac:spMkLst>
        </pc:spChg>
        <pc:spChg chg="mod">
          <ac:chgData name="Janice Selekman" userId="61cb9ed7d262f4b1" providerId="LiveId" clId="{F8F0B7A0-548C-411D-961E-0D61EC1583BC}" dt="2023-08-31T13:01:22.286" v="6113" actId="20577"/>
          <ac:spMkLst>
            <pc:docMk/>
            <pc:sldMk cId="1662365974" sldId="316"/>
            <ac:spMk id="3" creationId="{36152515-EE73-FF48-B696-1E4167E5D80D}"/>
          </ac:spMkLst>
        </pc:spChg>
        <pc:picChg chg="add mod">
          <ac:chgData name="Janice Selekman" userId="61cb9ed7d262f4b1" providerId="LiveId" clId="{F8F0B7A0-548C-411D-961E-0D61EC1583BC}" dt="2023-08-30T00:35:07.112" v="2676" actId="1076"/>
          <ac:picMkLst>
            <pc:docMk/>
            <pc:sldMk cId="1662365974" sldId="316"/>
            <ac:picMk id="4" creationId="{031B932D-AB4D-7A33-DB98-2B3C4E9E8AD5}"/>
          </ac:picMkLst>
        </pc:picChg>
      </pc:sldChg>
      <pc:sldChg chg="modSp new del mod">
        <pc:chgData name="Janice Selekman" userId="61cb9ed7d262f4b1" providerId="LiveId" clId="{F8F0B7A0-548C-411D-961E-0D61EC1583BC}" dt="2023-08-28T18:31:27.197" v="1723" actId="47"/>
        <pc:sldMkLst>
          <pc:docMk/>
          <pc:sldMk cId="3536657075" sldId="316"/>
        </pc:sldMkLst>
        <pc:spChg chg="mod">
          <ac:chgData name="Janice Selekman" userId="61cb9ed7d262f4b1" providerId="LiveId" clId="{F8F0B7A0-548C-411D-961E-0D61EC1583BC}" dt="2023-08-28T18:29:29.428" v="1715" actId="20577"/>
          <ac:spMkLst>
            <pc:docMk/>
            <pc:sldMk cId="3536657075" sldId="316"/>
            <ac:spMk id="2" creationId="{9621C65B-4509-0070-2374-78776B29EE69}"/>
          </ac:spMkLst>
        </pc:spChg>
        <pc:spChg chg="mod">
          <ac:chgData name="Janice Selekman" userId="61cb9ed7d262f4b1" providerId="LiveId" clId="{F8F0B7A0-548C-411D-961E-0D61EC1583BC}" dt="2023-08-28T18:30:54.180" v="1722" actId="27636"/>
          <ac:spMkLst>
            <pc:docMk/>
            <pc:sldMk cId="3536657075" sldId="316"/>
            <ac:spMk id="3" creationId="{74BE97B0-437D-CDA5-BF95-52B954F754B6}"/>
          </ac:spMkLst>
        </pc:spChg>
      </pc:sldChg>
      <pc:sldChg chg="modSp new mod">
        <pc:chgData name="Janice Selekman" userId="61cb9ed7d262f4b1" providerId="LiveId" clId="{F8F0B7A0-548C-411D-961E-0D61EC1583BC}" dt="2023-08-31T14:18:27.938" v="6488" actId="27636"/>
        <pc:sldMkLst>
          <pc:docMk/>
          <pc:sldMk cId="3688339039" sldId="317"/>
        </pc:sldMkLst>
        <pc:spChg chg="mod">
          <ac:chgData name="Janice Selekman" userId="61cb9ed7d262f4b1" providerId="LiveId" clId="{F8F0B7A0-548C-411D-961E-0D61EC1583BC}" dt="2023-08-30T00:41:27.701" v="2733" actId="14100"/>
          <ac:spMkLst>
            <pc:docMk/>
            <pc:sldMk cId="3688339039" sldId="317"/>
            <ac:spMk id="2" creationId="{A1956BF3-1DC7-EB98-B78B-DDC143A9C1E0}"/>
          </ac:spMkLst>
        </pc:spChg>
        <pc:spChg chg="mod">
          <ac:chgData name="Janice Selekman" userId="61cb9ed7d262f4b1" providerId="LiveId" clId="{F8F0B7A0-548C-411D-961E-0D61EC1583BC}" dt="2023-08-31T14:18:27.938" v="6488" actId="27636"/>
          <ac:spMkLst>
            <pc:docMk/>
            <pc:sldMk cId="3688339039" sldId="317"/>
            <ac:spMk id="3" creationId="{EDF0D809-B62B-47C2-6541-BD6BD69CA057}"/>
          </ac:spMkLst>
        </pc:spChg>
      </pc:sldChg>
      <pc:sldChg chg="addSp modSp new mod">
        <pc:chgData name="Janice Selekman" userId="61cb9ed7d262f4b1" providerId="LiveId" clId="{F8F0B7A0-548C-411D-961E-0D61EC1583BC}" dt="2023-08-30T01:07:37.904" v="3601" actId="20577"/>
        <pc:sldMkLst>
          <pc:docMk/>
          <pc:sldMk cId="1259377727" sldId="318"/>
        </pc:sldMkLst>
        <pc:spChg chg="mod">
          <ac:chgData name="Janice Selekman" userId="61cb9ed7d262f4b1" providerId="LiveId" clId="{F8F0B7A0-548C-411D-961E-0D61EC1583BC}" dt="2023-08-30T00:55:47.006" v="3117" actId="14100"/>
          <ac:spMkLst>
            <pc:docMk/>
            <pc:sldMk cId="1259377727" sldId="318"/>
            <ac:spMk id="2" creationId="{666C6587-67B1-DEF4-7A45-C36C60BC74D6}"/>
          </ac:spMkLst>
        </pc:spChg>
        <pc:spChg chg="mod">
          <ac:chgData name="Janice Selekman" userId="61cb9ed7d262f4b1" providerId="LiveId" clId="{F8F0B7A0-548C-411D-961E-0D61EC1583BC}" dt="2023-08-30T01:07:37.904" v="3601" actId="20577"/>
          <ac:spMkLst>
            <pc:docMk/>
            <pc:sldMk cId="1259377727" sldId="318"/>
            <ac:spMk id="3" creationId="{C2B4A4DF-C9F6-E7E3-577E-7BAAED9621A9}"/>
          </ac:spMkLst>
        </pc:spChg>
        <pc:picChg chg="add mod">
          <ac:chgData name="Janice Selekman" userId="61cb9ed7d262f4b1" providerId="LiveId" clId="{F8F0B7A0-548C-411D-961E-0D61EC1583BC}" dt="2023-08-30T01:05:32.817" v="3579" actId="1076"/>
          <ac:picMkLst>
            <pc:docMk/>
            <pc:sldMk cId="1259377727" sldId="318"/>
            <ac:picMk id="4" creationId="{B4FF253B-367B-5C1C-EC1B-E77F59037AAB}"/>
          </ac:picMkLst>
        </pc:picChg>
      </pc:sldChg>
      <pc:sldChg chg="modSp new mod">
        <pc:chgData name="Janice Selekman" userId="61cb9ed7d262f4b1" providerId="LiveId" clId="{F8F0B7A0-548C-411D-961E-0D61EC1583BC}" dt="2023-08-30T22:59:13.948" v="3856" actId="20577"/>
        <pc:sldMkLst>
          <pc:docMk/>
          <pc:sldMk cId="3313089937" sldId="319"/>
        </pc:sldMkLst>
        <pc:spChg chg="mod">
          <ac:chgData name="Janice Selekman" userId="61cb9ed7d262f4b1" providerId="LiveId" clId="{F8F0B7A0-548C-411D-961E-0D61EC1583BC}" dt="2023-08-30T22:59:13.948" v="3856" actId="20577"/>
          <ac:spMkLst>
            <pc:docMk/>
            <pc:sldMk cId="3313089937" sldId="319"/>
            <ac:spMk id="2" creationId="{4B71470F-B45E-B320-0853-70541E5B4E2C}"/>
          </ac:spMkLst>
        </pc:spChg>
      </pc:sldChg>
      <pc:sldChg chg="modSp new del mod ord">
        <pc:chgData name="Janice Selekman" userId="61cb9ed7d262f4b1" providerId="LiveId" clId="{F8F0B7A0-548C-411D-961E-0D61EC1583BC}" dt="2023-09-02T12:35:16.130" v="7939" actId="47"/>
        <pc:sldMkLst>
          <pc:docMk/>
          <pc:sldMk cId="2997605907" sldId="320"/>
        </pc:sldMkLst>
        <pc:spChg chg="mod">
          <ac:chgData name="Janice Selekman" userId="61cb9ed7d262f4b1" providerId="LiveId" clId="{F8F0B7A0-548C-411D-961E-0D61EC1583BC}" dt="2023-09-02T12:35:08.079" v="7938" actId="6549"/>
          <ac:spMkLst>
            <pc:docMk/>
            <pc:sldMk cId="2997605907" sldId="320"/>
            <ac:spMk id="2" creationId="{8E9BFAA7-1FB3-955B-CAC0-0DA0A9C72D50}"/>
          </ac:spMkLst>
        </pc:spChg>
        <pc:spChg chg="mod">
          <ac:chgData name="Janice Selekman" userId="61cb9ed7d262f4b1" providerId="LiveId" clId="{F8F0B7A0-548C-411D-961E-0D61EC1583BC}" dt="2023-08-30T23:08:00.698" v="3893" actId="20577"/>
          <ac:spMkLst>
            <pc:docMk/>
            <pc:sldMk cId="2997605907" sldId="320"/>
            <ac:spMk id="3" creationId="{A464A001-B07E-B6ED-D669-80BCD995E473}"/>
          </ac:spMkLst>
        </pc:spChg>
      </pc:sldChg>
      <pc:sldChg chg="modSp new mod">
        <pc:chgData name="Janice Selekman" userId="61cb9ed7d262f4b1" providerId="LiveId" clId="{F8F0B7A0-548C-411D-961E-0D61EC1583BC}" dt="2023-09-02T12:29:33.123" v="7926" actId="27636"/>
        <pc:sldMkLst>
          <pc:docMk/>
          <pc:sldMk cId="2690878233" sldId="321"/>
        </pc:sldMkLst>
        <pc:spChg chg="mod">
          <ac:chgData name="Janice Selekman" userId="61cb9ed7d262f4b1" providerId="LiveId" clId="{F8F0B7A0-548C-411D-961E-0D61EC1583BC}" dt="2023-08-30T23:16:14.945" v="4136" actId="14100"/>
          <ac:spMkLst>
            <pc:docMk/>
            <pc:sldMk cId="2690878233" sldId="321"/>
            <ac:spMk id="2" creationId="{565D7395-DB6C-9DE7-3864-114B8D58992D}"/>
          </ac:spMkLst>
        </pc:spChg>
        <pc:spChg chg="mod">
          <ac:chgData name="Janice Selekman" userId="61cb9ed7d262f4b1" providerId="LiveId" clId="{F8F0B7A0-548C-411D-961E-0D61EC1583BC}" dt="2023-09-02T12:29:33.123" v="7926" actId="27636"/>
          <ac:spMkLst>
            <pc:docMk/>
            <pc:sldMk cId="2690878233" sldId="321"/>
            <ac:spMk id="3" creationId="{DA3FEE83-0F3E-A1A9-230B-06F3CB44A583}"/>
          </ac:spMkLst>
        </pc:spChg>
      </pc:sldChg>
      <pc:sldChg chg="modSp new mod">
        <pc:chgData name="Janice Selekman" userId="61cb9ed7d262f4b1" providerId="LiveId" clId="{F8F0B7A0-548C-411D-961E-0D61EC1583BC}" dt="2023-08-31T14:29:20.790" v="6603" actId="20577"/>
        <pc:sldMkLst>
          <pc:docMk/>
          <pc:sldMk cId="3991339084" sldId="322"/>
        </pc:sldMkLst>
        <pc:spChg chg="mod">
          <ac:chgData name="Janice Selekman" userId="61cb9ed7d262f4b1" providerId="LiveId" clId="{F8F0B7A0-548C-411D-961E-0D61EC1583BC}" dt="2023-08-31T14:29:20.790" v="6603" actId="20577"/>
          <ac:spMkLst>
            <pc:docMk/>
            <pc:sldMk cId="3991339084" sldId="322"/>
            <ac:spMk id="2" creationId="{DF4F21D2-1285-A22E-5DE2-258FE95565E8}"/>
          </ac:spMkLst>
        </pc:spChg>
        <pc:spChg chg="mod">
          <ac:chgData name="Janice Selekman" userId="61cb9ed7d262f4b1" providerId="LiveId" clId="{F8F0B7A0-548C-411D-961E-0D61EC1583BC}" dt="2023-08-31T12:39:39.060" v="5440" actId="20577"/>
          <ac:spMkLst>
            <pc:docMk/>
            <pc:sldMk cId="3991339084" sldId="322"/>
            <ac:spMk id="3" creationId="{A48B986C-5BA1-DCF6-0C43-CC4F7697C220}"/>
          </ac:spMkLst>
        </pc:spChg>
      </pc:sldChg>
      <pc:sldChg chg="new del">
        <pc:chgData name="Janice Selekman" userId="61cb9ed7d262f4b1" providerId="LiveId" clId="{F8F0B7A0-548C-411D-961E-0D61EC1583BC}" dt="2023-08-31T14:09:04.796" v="6326" actId="680"/>
        <pc:sldMkLst>
          <pc:docMk/>
          <pc:sldMk cId="3672518550" sldId="323"/>
        </pc:sldMkLst>
      </pc:sldChg>
      <pc:sldChg chg="addSp modSp new mod">
        <pc:chgData name="Janice Selekman" userId="61cb9ed7d262f4b1" providerId="LiveId" clId="{F8F0B7A0-548C-411D-961E-0D61EC1583BC}" dt="2023-08-31T14:13:06.653" v="6416" actId="14100"/>
        <pc:sldMkLst>
          <pc:docMk/>
          <pc:sldMk cId="3919860296" sldId="323"/>
        </pc:sldMkLst>
        <pc:spChg chg="mod">
          <ac:chgData name="Janice Selekman" userId="61cb9ed7d262f4b1" providerId="LiveId" clId="{F8F0B7A0-548C-411D-961E-0D61EC1583BC}" dt="2023-08-31T14:10:06.575" v="6405" actId="14100"/>
          <ac:spMkLst>
            <pc:docMk/>
            <pc:sldMk cId="3919860296" sldId="323"/>
            <ac:spMk id="2" creationId="{3D1D6B61-AFDA-15C3-62DF-5A3B8AAB9CF4}"/>
          </ac:spMkLst>
        </pc:spChg>
        <pc:spChg chg="mod">
          <ac:chgData name="Janice Selekman" userId="61cb9ed7d262f4b1" providerId="LiveId" clId="{F8F0B7A0-548C-411D-961E-0D61EC1583BC}" dt="2023-08-31T14:13:06.653" v="6416" actId="14100"/>
          <ac:spMkLst>
            <pc:docMk/>
            <pc:sldMk cId="3919860296" sldId="323"/>
            <ac:spMk id="3" creationId="{7863F023-A16B-93D8-89B3-7356C98EA985}"/>
          </ac:spMkLst>
        </pc:spChg>
        <pc:picChg chg="add mod">
          <ac:chgData name="Janice Selekman" userId="61cb9ed7d262f4b1" providerId="LiveId" clId="{F8F0B7A0-548C-411D-961E-0D61EC1583BC}" dt="2023-08-31T14:12:25.753" v="6412" actId="14100"/>
          <ac:picMkLst>
            <pc:docMk/>
            <pc:sldMk cId="3919860296" sldId="323"/>
            <ac:picMk id="4" creationId="{F65FAB70-2832-8DB5-F12C-F8E7F0A2CBC5}"/>
          </ac:picMkLst>
        </pc:picChg>
      </pc:sldChg>
      <pc:sldChg chg="addSp delSp modSp new mod ord modClrScheme chgLayout">
        <pc:chgData name="Janice Selekman" userId="61cb9ed7d262f4b1" providerId="LiveId" clId="{F8F0B7A0-548C-411D-961E-0D61EC1583BC}" dt="2023-08-31T14:36:19.543" v="7092"/>
        <pc:sldMkLst>
          <pc:docMk/>
          <pc:sldMk cId="230795316" sldId="324"/>
        </pc:sldMkLst>
        <pc:spChg chg="del">
          <ac:chgData name="Janice Selekman" userId="61cb9ed7d262f4b1" providerId="LiveId" clId="{F8F0B7A0-548C-411D-961E-0D61EC1583BC}" dt="2023-08-31T14:30:31.847" v="6605" actId="6264"/>
          <ac:spMkLst>
            <pc:docMk/>
            <pc:sldMk cId="230795316" sldId="324"/>
            <ac:spMk id="2" creationId="{D67FA96D-D98D-C21A-7C38-D9F9039CA0C4}"/>
          </ac:spMkLst>
        </pc:spChg>
        <pc:spChg chg="del">
          <ac:chgData name="Janice Selekman" userId="61cb9ed7d262f4b1" providerId="LiveId" clId="{F8F0B7A0-548C-411D-961E-0D61EC1583BC}" dt="2023-08-31T14:30:31.847" v="6605" actId="6264"/>
          <ac:spMkLst>
            <pc:docMk/>
            <pc:sldMk cId="230795316" sldId="324"/>
            <ac:spMk id="3" creationId="{E68C71CF-686D-9BA7-C410-32F72AB78874}"/>
          </ac:spMkLst>
        </pc:spChg>
        <pc:spChg chg="add del mod ord">
          <ac:chgData name="Janice Selekman" userId="61cb9ed7d262f4b1" providerId="LiveId" clId="{F8F0B7A0-548C-411D-961E-0D61EC1583BC}" dt="2023-08-31T14:30:44.741" v="6606" actId="700"/>
          <ac:spMkLst>
            <pc:docMk/>
            <pc:sldMk cId="230795316" sldId="324"/>
            <ac:spMk id="4" creationId="{B662301D-4CDC-13CC-B771-80B80B78082D}"/>
          </ac:spMkLst>
        </pc:spChg>
        <pc:spChg chg="add del mod ord">
          <ac:chgData name="Janice Selekman" userId="61cb9ed7d262f4b1" providerId="LiveId" clId="{F8F0B7A0-548C-411D-961E-0D61EC1583BC}" dt="2023-08-31T14:30:44.741" v="6606" actId="700"/>
          <ac:spMkLst>
            <pc:docMk/>
            <pc:sldMk cId="230795316" sldId="324"/>
            <ac:spMk id="5" creationId="{AB1A82F3-27CB-B0EA-36C5-B923222B7F57}"/>
          </ac:spMkLst>
        </pc:spChg>
        <pc:spChg chg="add mod ord">
          <ac:chgData name="Janice Selekman" userId="61cb9ed7d262f4b1" providerId="LiveId" clId="{F8F0B7A0-548C-411D-961E-0D61EC1583BC}" dt="2023-08-31T14:31:16.337" v="6648" actId="14100"/>
          <ac:spMkLst>
            <pc:docMk/>
            <pc:sldMk cId="230795316" sldId="324"/>
            <ac:spMk id="6" creationId="{5F77B132-023B-B62B-9E6F-62B24A1766DE}"/>
          </ac:spMkLst>
        </pc:spChg>
        <pc:spChg chg="add mod ord">
          <ac:chgData name="Janice Selekman" userId="61cb9ed7d262f4b1" providerId="LiveId" clId="{F8F0B7A0-548C-411D-961E-0D61EC1583BC}" dt="2023-08-31T14:34:10.967" v="7082" actId="27636"/>
          <ac:spMkLst>
            <pc:docMk/>
            <pc:sldMk cId="230795316" sldId="324"/>
            <ac:spMk id="7" creationId="{AB5DEA9C-56D5-F0DB-3FA1-0AA7CBA4258F}"/>
          </ac:spMkLst>
        </pc:spChg>
      </pc:sldChg>
      <pc:sldChg chg="modSp new mod">
        <pc:chgData name="Janice Selekman" userId="61cb9ed7d262f4b1" providerId="LiveId" clId="{F8F0B7A0-548C-411D-961E-0D61EC1583BC}" dt="2023-09-02T12:23:14.169" v="7815" actId="20577"/>
        <pc:sldMkLst>
          <pc:docMk/>
          <pc:sldMk cId="302915065" sldId="325"/>
        </pc:sldMkLst>
        <pc:spChg chg="mod">
          <ac:chgData name="Janice Selekman" userId="61cb9ed7d262f4b1" providerId="LiveId" clId="{F8F0B7A0-548C-411D-961E-0D61EC1583BC}" dt="2023-09-02T12:23:14.169" v="7815" actId="20577"/>
          <ac:spMkLst>
            <pc:docMk/>
            <pc:sldMk cId="302915065" sldId="325"/>
            <ac:spMk id="3" creationId="{AC98FC02-55F4-4B6D-D64E-2BA7CAAA5128}"/>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4866C6F3-AFCE-47E5-BD3E-D337F90C7E87}" type="datetimeFigureOut">
              <a:rPr lang="en-US" smtClean="0"/>
              <a:t>2/11/2024</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DF6CE91A-9F33-430C-8D28-5A48DCF12E97}" type="slidenum">
              <a:rPr lang="en-US" smtClean="0"/>
              <a:t>‹#›</a:t>
            </a:fld>
            <a:endParaRPr lang="en-US"/>
          </a:p>
        </p:txBody>
      </p:sp>
    </p:spTree>
    <p:extLst>
      <p:ext uri="{BB962C8B-B14F-4D97-AF65-F5344CB8AC3E}">
        <p14:creationId xmlns:p14="http://schemas.microsoft.com/office/powerpoint/2010/main" val="571450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4F988DE-89DB-4413-81F1-C834DF1D4586}" type="datetimeFigureOut">
              <a:rPr lang="en-US" smtClean="0"/>
              <a:t>2/11/2024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6463376-A143-4701-9156-8072D622E65E}" type="slidenum">
              <a:rPr lang="en-US" smtClean="0"/>
              <a:t>‹#›</a:t>
            </a:fld>
            <a:endParaRPr lang="en-US"/>
          </a:p>
        </p:txBody>
      </p:sp>
    </p:spTree>
    <p:extLst>
      <p:ext uri="{BB962C8B-B14F-4D97-AF65-F5344CB8AC3E}">
        <p14:creationId xmlns:p14="http://schemas.microsoft.com/office/powerpoint/2010/main" val="17007261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980A34-3C8C-334E-B185-4CE847937221}" type="slidenum">
              <a:rPr lang="en-US" smtClean="0"/>
              <a:t>22</a:t>
            </a:fld>
            <a:endParaRPr lang="en-US"/>
          </a:p>
        </p:txBody>
      </p:sp>
    </p:spTree>
    <p:extLst>
      <p:ext uri="{BB962C8B-B14F-4D97-AF65-F5344CB8AC3E}">
        <p14:creationId xmlns:p14="http://schemas.microsoft.com/office/powerpoint/2010/main" val="25459442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980A34-3C8C-334E-B185-4CE847937221}" type="slidenum">
              <a:rPr lang="en-US" smtClean="0"/>
              <a:t>33</a:t>
            </a:fld>
            <a:endParaRPr lang="en-US"/>
          </a:p>
        </p:txBody>
      </p:sp>
    </p:spTree>
    <p:extLst>
      <p:ext uri="{BB962C8B-B14F-4D97-AF65-F5344CB8AC3E}">
        <p14:creationId xmlns:p14="http://schemas.microsoft.com/office/powerpoint/2010/main" val="17062876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980A34-3C8C-334E-B185-4CE847937221}" type="slidenum">
              <a:rPr lang="en-US" smtClean="0"/>
              <a:t>48</a:t>
            </a:fld>
            <a:endParaRPr lang="en-US"/>
          </a:p>
        </p:txBody>
      </p:sp>
    </p:spTree>
    <p:extLst>
      <p:ext uri="{BB962C8B-B14F-4D97-AF65-F5344CB8AC3E}">
        <p14:creationId xmlns:p14="http://schemas.microsoft.com/office/powerpoint/2010/main" val="8322117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980A34-3C8C-334E-B185-4CE847937221}" type="slidenum">
              <a:rPr lang="en-US" smtClean="0"/>
              <a:t>49</a:t>
            </a:fld>
            <a:endParaRPr lang="en-US"/>
          </a:p>
        </p:txBody>
      </p:sp>
    </p:spTree>
    <p:extLst>
      <p:ext uri="{BB962C8B-B14F-4D97-AF65-F5344CB8AC3E}">
        <p14:creationId xmlns:p14="http://schemas.microsoft.com/office/powerpoint/2010/main" val="32748623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980A34-3C8C-334E-B185-4CE847937221}" type="slidenum">
              <a:rPr lang="en-US" smtClean="0"/>
              <a:t>50</a:t>
            </a:fld>
            <a:endParaRPr lang="en-US"/>
          </a:p>
        </p:txBody>
      </p:sp>
    </p:spTree>
    <p:extLst>
      <p:ext uri="{BB962C8B-B14F-4D97-AF65-F5344CB8AC3E}">
        <p14:creationId xmlns:p14="http://schemas.microsoft.com/office/powerpoint/2010/main" val="5803516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980A34-3C8C-334E-B185-4CE847937221}" type="slidenum">
              <a:rPr lang="en-US" smtClean="0"/>
              <a:t>51</a:t>
            </a:fld>
            <a:endParaRPr lang="en-US"/>
          </a:p>
        </p:txBody>
      </p:sp>
    </p:spTree>
    <p:extLst>
      <p:ext uri="{BB962C8B-B14F-4D97-AF65-F5344CB8AC3E}">
        <p14:creationId xmlns:p14="http://schemas.microsoft.com/office/powerpoint/2010/main" val="35504064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980A34-3C8C-334E-B185-4CE847937221}" type="slidenum">
              <a:rPr lang="en-US" smtClean="0"/>
              <a:t>52</a:t>
            </a:fld>
            <a:endParaRPr lang="en-US"/>
          </a:p>
        </p:txBody>
      </p:sp>
    </p:spTree>
    <p:extLst>
      <p:ext uri="{BB962C8B-B14F-4D97-AF65-F5344CB8AC3E}">
        <p14:creationId xmlns:p14="http://schemas.microsoft.com/office/powerpoint/2010/main" val="1115450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980A34-3C8C-334E-B185-4CE847937221}" type="slidenum">
              <a:rPr lang="en-US" smtClean="0"/>
              <a:t>53</a:t>
            </a:fld>
            <a:endParaRPr lang="en-US"/>
          </a:p>
        </p:txBody>
      </p:sp>
    </p:spTree>
    <p:extLst>
      <p:ext uri="{BB962C8B-B14F-4D97-AF65-F5344CB8AC3E}">
        <p14:creationId xmlns:p14="http://schemas.microsoft.com/office/powerpoint/2010/main" val="5378162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980A34-3C8C-334E-B185-4CE847937221}" type="slidenum">
              <a:rPr lang="en-US" smtClean="0"/>
              <a:t>54</a:t>
            </a:fld>
            <a:endParaRPr lang="en-US"/>
          </a:p>
        </p:txBody>
      </p:sp>
    </p:spTree>
    <p:extLst>
      <p:ext uri="{BB962C8B-B14F-4D97-AF65-F5344CB8AC3E}">
        <p14:creationId xmlns:p14="http://schemas.microsoft.com/office/powerpoint/2010/main" val="8991588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980A34-3C8C-334E-B185-4CE847937221}" type="slidenum">
              <a:rPr lang="en-US" smtClean="0"/>
              <a:t>55</a:t>
            </a:fld>
            <a:endParaRPr lang="en-US"/>
          </a:p>
        </p:txBody>
      </p:sp>
    </p:spTree>
    <p:extLst>
      <p:ext uri="{BB962C8B-B14F-4D97-AF65-F5344CB8AC3E}">
        <p14:creationId xmlns:p14="http://schemas.microsoft.com/office/powerpoint/2010/main" val="33601990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980A34-3C8C-334E-B185-4CE847937221}" type="slidenum">
              <a:rPr lang="en-US" smtClean="0"/>
              <a:t>56</a:t>
            </a:fld>
            <a:endParaRPr lang="en-US"/>
          </a:p>
        </p:txBody>
      </p:sp>
    </p:spTree>
    <p:extLst>
      <p:ext uri="{BB962C8B-B14F-4D97-AF65-F5344CB8AC3E}">
        <p14:creationId xmlns:p14="http://schemas.microsoft.com/office/powerpoint/2010/main" val="1657382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980A34-3C8C-334E-B185-4CE847937221}" type="slidenum">
              <a:rPr lang="en-US" smtClean="0"/>
              <a:t>23</a:t>
            </a:fld>
            <a:endParaRPr lang="en-US"/>
          </a:p>
        </p:txBody>
      </p:sp>
    </p:spTree>
    <p:extLst>
      <p:ext uri="{BB962C8B-B14F-4D97-AF65-F5344CB8AC3E}">
        <p14:creationId xmlns:p14="http://schemas.microsoft.com/office/powerpoint/2010/main" val="7097807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980A34-3C8C-334E-B185-4CE847937221}" type="slidenum">
              <a:rPr lang="en-US" smtClean="0"/>
              <a:t>57</a:t>
            </a:fld>
            <a:endParaRPr lang="en-US"/>
          </a:p>
        </p:txBody>
      </p:sp>
    </p:spTree>
    <p:extLst>
      <p:ext uri="{BB962C8B-B14F-4D97-AF65-F5344CB8AC3E}">
        <p14:creationId xmlns:p14="http://schemas.microsoft.com/office/powerpoint/2010/main" val="21101006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980A34-3C8C-334E-B185-4CE847937221}" type="slidenum">
              <a:rPr lang="en-US" smtClean="0"/>
              <a:t>25</a:t>
            </a:fld>
            <a:endParaRPr lang="en-US"/>
          </a:p>
        </p:txBody>
      </p:sp>
    </p:spTree>
    <p:extLst>
      <p:ext uri="{BB962C8B-B14F-4D97-AF65-F5344CB8AC3E}">
        <p14:creationId xmlns:p14="http://schemas.microsoft.com/office/powerpoint/2010/main" val="3791323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980A34-3C8C-334E-B185-4CE847937221}" type="slidenum">
              <a:rPr lang="en-US" smtClean="0"/>
              <a:t>26</a:t>
            </a:fld>
            <a:endParaRPr lang="en-US"/>
          </a:p>
        </p:txBody>
      </p:sp>
    </p:spTree>
    <p:extLst>
      <p:ext uri="{BB962C8B-B14F-4D97-AF65-F5344CB8AC3E}">
        <p14:creationId xmlns:p14="http://schemas.microsoft.com/office/powerpoint/2010/main" val="31610412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980A34-3C8C-334E-B185-4CE847937221}" type="slidenum">
              <a:rPr lang="en-US" smtClean="0"/>
              <a:t>27</a:t>
            </a:fld>
            <a:endParaRPr lang="en-US"/>
          </a:p>
        </p:txBody>
      </p:sp>
    </p:spTree>
    <p:extLst>
      <p:ext uri="{BB962C8B-B14F-4D97-AF65-F5344CB8AC3E}">
        <p14:creationId xmlns:p14="http://schemas.microsoft.com/office/powerpoint/2010/main" val="29989278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980A34-3C8C-334E-B185-4CE847937221}" type="slidenum">
              <a:rPr lang="en-US" smtClean="0"/>
              <a:t>28</a:t>
            </a:fld>
            <a:endParaRPr lang="en-US"/>
          </a:p>
        </p:txBody>
      </p:sp>
    </p:spTree>
    <p:extLst>
      <p:ext uri="{BB962C8B-B14F-4D97-AF65-F5344CB8AC3E}">
        <p14:creationId xmlns:p14="http://schemas.microsoft.com/office/powerpoint/2010/main" val="8792091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980A34-3C8C-334E-B185-4CE847937221}" type="slidenum">
              <a:rPr lang="en-US" smtClean="0"/>
              <a:t>30</a:t>
            </a:fld>
            <a:endParaRPr lang="en-US"/>
          </a:p>
        </p:txBody>
      </p:sp>
    </p:spTree>
    <p:extLst>
      <p:ext uri="{BB962C8B-B14F-4D97-AF65-F5344CB8AC3E}">
        <p14:creationId xmlns:p14="http://schemas.microsoft.com/office/powerpoint/2010/main" val="7683270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980A34-3C8C-334E-B185-4CE847937221}" type="slidenum">
              <a:rPr lang="en-US" smtClean="0"/>
              <a:t>31</a:t>
            </a:fld>
            <a:endParaRPr lang="en-US"/>
          </a:p>
        </p:txBody>
      </p:sp>
    </p:spTree>
    <p:extLst>
      <p:ext uri="{BB962C8B-B14F-4D97-AF65-F5344CB8AC3E}">
        <p14:creationId xmlns:p14="http://schemas.microsoft.com/office/powerpoint/2010/main" val="39103022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980A34-3C8C-334E-B185-4CE847937221}" type="slidenum">
              <a:rPr lang="en-US" smtClean="0"/>
              <a:t>32</a:t>
            </a:fld>
            <a:endParaRPr lang="en-US"/>
          </a:p>
        </p:txBody>
      </p:sp>
    </p:spTree>
    <p:extLst>
      <p:ext uri="{BB962C8B-B14F-4D97-AF65-F5344CB8AC3E}">
        <p14:creationId xmlns:p14="http://schemas.microsoft.com/office/powerpoint/2010/main" val="35740629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2/11/2024</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2/11/2024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2/11/2024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13" name="Content Placeholder 2"/>
          <p:cNvSpPr>
            <a:spLocks noGrp="1"/>
          </p:cNvSpPr>
          <p:nvPr>
            <p:ph idx="1"/>
          </p:nvPr>
        </p:nvSpPr>
        <p:spPr>
          <a:xfrm>
            <a:off x="705534" y="1328683"/>
            <a:ext cx="10865205" cy="4820883"/>
          </a:xfrm>
          <a:prstGeom prst="rect">
            <a:avLst/>
          </a:prstGeom>
        </p:spPr>
        <p:txBody>
          <a:bodyPr/>
          <a:lstStyle>
            <a:lvl1pPr>
              <a:defRPr sz="3200">
                <a:solidFill>
                  <a:schemeClr val="tx1"/>
                </a:solidFill>
              </a:defRPr>
            </a:lvl1pPr>
            <a:lvl2pPr>
              <a:defRPr sz="2800">
                <a:solidFill>
                  <a:schemeClr val="tx1"/>
                </a:solidFill>
              </a:defRPr>
            </a:lvl2pPr>
            <a:lvl3pPr marL="1143000" indent="-228600">
              <a:buFont typeface="Courier New"/>
              <a:buChar char="o"/>
              <a:defRPr sz="2400">
                <a:solidFill>
                  <a:schemeClr val="tx1"/>
                </a:solidFill>
              </a:defRPr>
            </a:lvl3pPr>
            <a:lvl4pPr>
              <a:defRPr sz="2000">
                <a:solidFill>
                  <a:schemeClr val="tx1"/>
                </a:solidFill>
              </a:defRPr>
            </a:lvl4pPr>
            <a:lvl5pPr>
              <a:defRPr sz="200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rapezoid 5"/>
          <p:cNvSpPr/>
          <p:nvPr userDrawn="1"/>
        </p:nvSpPr>
        <p:spPr>
          <a:xfrm flipV="1">
            <a:off x="2" y="-2"/>
            <a:ext cx="12191999" cy="1164067"/>
          </a:xfrm>
          <a:prstGeom prst="trapezoid">
            <a:avLst>
              <a:gd name="adj" fmla="val 0"/>
            </a:avLst>
          </a:prstGeom>
          <a:solidFill>
            <a:srgbClr val="33305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8" name="Trapezoid 7"/>
          <p:cNvSpPr/>
          <p:nvPr userDrawn="1"/>
        </p:nvSpPr>
        <p:spPr>
          <a:xfrm>
            <a:off x="0" y="6299211"/>
            <a:ext cx="5581549" cy="586143"/>
          </a:xfrm>
          <a:prstGeom prst="trapezoid">
            <a:avLst>
              <a:gd name="adj" fmla="val 0"/>
            </a:avLst>
          </a:prstGeom>
          <a:gradFill flip="none" rotWithShape="1">
            <a:gsLst>
              <a:gs pos="0">
                <a:schemeClr val="accent2">
                  <a:lumMod val="20000"/>
                  <a:lumOff val="80000"/>
                </a:schemeClr>
              </a:gs>
              <a:gs pos="100000">
                <a:schemeClr val="bg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Trapezoid 8"/>
          <p:cNvSpPr/>
          <p:nvPr userDrawn="1"/>
        </p:nvSpPr>
        <p:spPr>
          <a:xfrm>
            <a:off x="2154383" y="6299211"/>
            <a:ext cx="10997172" cy="586143"/>
          </a:xfrm>
          <a:prstGeom prst="trapezoid">
            <a:avLst>
              <a:gd name="adj" fmla="val 84040"/>
            </a:avLst>
          </a:prstGeom>
          <a:solidFill>
            <a:srgbClr val="33305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Rectangle 2"/>
          <p:cNvSpPr txBox="1">
            <a:spLocks noChangeArrowheads="1"/>
          </p:cNvSpPr>
          <p:nvPr userDrawn="1"/>
        </p:nvSpPr>
        <p:spPr bwMode="auto">
          <a:xfrm>
            <a:off x="2858901" y="6236457"/>
            <a:ext cx="9521249" cy="6771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kern="1200">
                <a:solidFill>
                  <a:schemeClr val="bg1"/>
                </a:solidFill>
                <a:latin typeface="Calibri "/>
                <a:ea typeface="ＭＳ Ｐゴシック" charset="0"/>
                <a:cs typeface="Calibri "/>
              </a:defRPr>
            </a:lvl1pPr>
            <a:lvl2pPr algn="ctr" rtl="0" eaLnBrk="0" fontAlgn="base" hangingPunct="0">
              <a:spcBef>
                <a:spcPct val="0"/>
              </a:spcBef>
              <a:spcAft>
                <a:spcPct val="0"/>
              </a:spcAft>
              <a:defRPr sz="4400">
                <a:solidFill>
                  <a:schemeClr val="bg2"/>
                </a:solidFill>
                <a:latin typeface="Calibri Light" panose="020F0302020204030204"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bg2"/>
                </a:solidFill>
                <a:latin typeface="Calibri Light" panose="020F0302020204030204"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bg2"/>
                </a:solidFill>
                <a:latin typeface="Calibri Light" panose="020F0302020204030204"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bg2"/>
                </a:solidFill>
                <a:latin typeface="Calibri Light" panose="020F0302020204030204" pitchFamily="34" charset="0"/>
                <a:ea typeface="ＭＳ Ｐゴシック" charset="0"/>
                <a:cs typeface="ＭＳ Ｐゴシック" charset="0"/>
              </a:defRPr>
            </a:lvl5pPr>
            <a:lvl6pPr marL="457200" algn="ctr" rtl="0" fontAlgn="base">
              <a:spcBef>
                <a:spcPct val="0"/>
              </a:spcBef>
              <a:spcAft>
                <a:spcPct val="0"/>
              </a:spcAft>
              <a:defRPr sz="4400">
                <a:solidFill>
                  <a:schemeClr val="bg2"/>
                </a:solidFill>
                <a:latin typeface="Calibri Light" panose="020F0302020204030204" pitchFamily="34" charset="0"/>
              </a:defRPr>
            </a:lvl6pPr>
            <a:lvl7pPr marL="914400" algn="ctr" rtl="0" fontAlgn="base">
              <a:spcBef>
                <a:spcPct val="0"/>
              </a:spcBef>
              <a:spcAft>
                <a:spcPct val="0"/>
              </a:spcAft>
              <a:defRPr sz="4400">
                <a:solidFill>
                  <a:schemeClr val="bg2"/>
                </a:solidFill>
                <a:latin typeface="Calibri Light" panose="020F0302020204030204" pitchFamily="34" charset="0"/>
              </a:defRPr>
            </a:lvl7pPr>
            <a:lvl8pPr marL="1371600" algn="ctr" rtl="0" fontAlgn="base">
              <a:spcBef>
                <a:spcPct val="0"/>
              </a:spcBef>
              <a:spcAft>
                <a:spcPct val="0"/>
              </a:spcAft>
              <a:defRPr sz="4400">
                <a:solidFill>
                  <a:schemeClr val="bg2"/>
                </a:solidFill>
                <a:latin typeface="Calibri Light" panose="020F0302020204030204" pitchFamily="34" charset="0"/>
              </a:defRPr>
            </a:lvl8pPr>
            <a:lvl9pPr marL="1828800" algn="ctr" rtl="0" fontAlgn="base">
              <a:spcBef>
                <a:spcPct val="0"/>
              </a:spcBef>
              <a:spcAft>
                <a:spcPct val="0"/>
              </a:spcAft>
              <a:defRPr sz="4400">
                <a:solidFill>
                  <a:schemeClr val="bg2"/>
                </a:solidFill>
                <a:latin typeface="Calibri Light" panose="020F0302020204030204" pitchFamily="34" charset="0"/>
              </a:defRPr>
            </a:lvl9pPr>
          </a:lstStyle>
          <a:p>
            <a:r>
              <a:rPr lang="en-US" sz="1400" kern="1200" dirty="0">
                <a:effectLst/>
                <a:latin typeface="Calibri "/>
                <a:ea typeface="ＭＳ Ｐゴシック" charset="0"/>
                <a:cs typeface="Calibri "/>
              </a:rPr>
              <a:t>Nursing Continuing Education  </a:t>
            </a:r>
            <a:r>
              <a:rPr lang="en-US" sz="1200" b="1" kern="1200" spc="320" dirty="0">
                <a:effectLst/>
              </a:rPr>
              <a:t>E-LEARNING SERIES</a:t>
            </a:r>
            <a:endParaRPr lang="en-US" altLang="en-US" sz="700" b="1" spc="320" dirty="0"/>
          </a:p>
        </p:txBody>
      </p:sp>
      <p:pic>
        <p:nvPicPr>
          <p:cNvPr id="11" name="Picture 8" descr="NurseBuilders Logo NEW Kelly.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27540" y="6429961"/>
            <a:ext cx="1523584" cy="281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13571" y="-1"/>
            <a:ext cx="11617775" cy="1164065"/>
          </a:xfrm>
          <a:prstGeom prst="rect">
            <a:avLst/>
          </a:prstGeom>
        </p:spPr>
        <p:txBody>
          <a:bodyPr vert="horz" anchor="ctr"/>
          <a:lstStyle>
            <a:lvl1pPr algn="l">
              <a:lnSpc>
                <a:spcPct val="80000"/>
              </a:lnSpc>
              <a:defRPr sz="4000">
                <a:solidFill>
                  <a:schemeClr val="bg1"/>
                </a:solidFill>
                <a:latin typeface="Calibri Bold"/>
                <a:cs typeface="Calibri Bold"/>
              </a:defRPr>
            </a:lvl1pPr>
          </a:lstStyle>
          <a:p>
            <a:r>
              <a:rPr lang="en-US" dirty="0"/>
              <a:t>Click to edit Master title style</a:t>
            </a:r>
          </a:p>
        </p:txBody>
      </p:sp>
    </p:spTree>
    <p:extLst>
      <p:ext uri="{BB962C8B-B14F-4D97-AF65-F5344CB8AC3E}">
        <p14:creationId xmlns:p14="http://schemas.microsoft.com/office/powerpoint/2010/main" val="19491615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2/11/2024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2/11/2024</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2/11/2024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2/11/2024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2/11/2024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2/11/2024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2/11/2024</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2/11/2024</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2/11/2024</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600" dirty="0" smtClean="0"/>
              <a:t>Addressing obesity in children and youth</a:t>
            </a:r>
            <a:endParaRPr lang="en-US" sz="6600" dirty="0"/>
          </a:p>
        </p:txBody>
      </p:sp>
      <p:sp>
        <p:nvSpPr>
          <p:cNvPr id="3" name="Subtitle 2"/>
          <p:cNvSpPr>
            <a:spLocks noGrp="1"/>
          </p:cNvSpPr>
          <p:nvPr>
            <p:ph type="subTitle" idx="1"/>
          </p:nvPr>
        </p:nvSpPr>
        <p:spPr/>
        <p:txBody>
          <a:bodyPr/>
          <a:lstStyle/>
          <a:p>
            <a:r>
              <a:rPr lang="en-US" dirty="0"/>
              <a:t>Janice Selekman DNSc, RN, NCSN, FNASN</a:t>
            </a:r>
          </a:p>
          <a:p>
            <a:r>
              <a:rPr lang="en-US" dirty="0"/>
              <a:t>Professor Emerita, University of Delaware</a:t>
            </a:r>
          </a:p>
        </p:txBody>
      </p:sp>
    </p:spTree>
    <p:extLst>
      <p:ext uri="{BB962C8B-B14F-4D97-AF65-F5344CB8AC3E}">
        <p14:creationId xmlns:p14="http://schemas.microsoft.com/office/powerpoint/2010/main" val="35703485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023257"/>
          </a:xfrm>
        </p:spPr>
        <p:txBody>
          <a:bodyPr>
            <a:normAutofit fontScale="90000"/>
          </a:bodyPr>
          <a:lstStyle/>
          <a:p>
            <a:r>
              <a:rPr lang="en-US" dirty="0"/>
              <a:t>More sensitive measures to measure adiposity</a:t>
            </a:r>
          </a:p>
        </p:txBody>
      </p:sp>
      <p:sp>
        <p:nvSpPr>
          <p:cNvPr id="3" name="Content Placeholder 2"/>
          <p:cNvSpPr>
            <a:spLocks noGrp="1"/>
          </p:cNvSpPr>
          <p:nvPr>
            <p:ph idx="1"/>
          </p:nvPr>
        </p:nvSpPr>
        <p:spPr>
          <a:xfrm>
            <a:off x="1371600" y="2171700"/>
            <a:ext cx="9601200" cy="4070312"/>
          </a:xfrm>
        </p:spPr>
        <p:txBody>
          <a:bodyPr>
            <a:normAutofit fontScale="92500" lnSpcReduction="20000"/>
          </a:bodyPr>
          <a:lstStyle/>
          <a:p>
            <a:pPr marL="0" indent="0">
              <a:buNone/>
            </a:pPr>
            <a:r>
              <a:rPr lang="en-US" sz="2400" dirty="0"/>
              <a:t>“BMI should be used in conjunction with other valid measures of risk, such as, but not limited to measurements of visceral fat, body adiposity index, body composition, relative fat mass, waist circumference, and genetic/metabolic factors” (AMA)</a:t>
            </a:r>
          </a:p>
          <a:p>
            <a:pPr lvl="1"/>
            <a:r>
              <a:rPr lang="en-US" sz="2400" dirty="0"/>
              <a:t>Visceral fat is stored in abdomen (liver, stomach, intestines) and arteries; active fat [subcutaneous </a:t>
            </a:r>
            <a:r>
              <a:rPr lang="en-US" sz="2400" dirty="0" smtClean="0"/>
              <a:t>fat] </a:t>
            </a:r>
            <a:r>
              <a:rPr lang="en-US" sz="2400" dirty="0"/>
              <a:t>is under skin and easier to see)</a:t>
            </a:r>
          </a:p>
          <a:p>
            <a:r>
              <a:rPr lang="en-US" sz="2400" dirty="0"/>
              <a:t>Bioelectrical impedance (uses electrical current to measure adiposity)</a:t>
            </a:r>
          </a:p>
          <a:p>
            <a:r>
              <a:rPr lang="en-US" sz="2400" dirty="0"/>
              <a:t>Densitometry (underwater measurement of weight)</a:t>
            </a:r>
          </a:p>
          <a:p>
            <a:r>
              <a:rPr lang="en-US" sz="2400" dirty="0"/>
              <a:t>Dual energy x-ray absorptiometry (DXA)</a:t>
            </a:r>
          </a:p>
          <a:p>
            <a:r>
              <a:rPr lang="en-US" sz="2400" dirty="0"/>
              <a:t>Possible: Tri-</a:t>
            </a:r>
            <a:r>
              <a:rPr lang="en-US" sz="2400" dirty="0" err="1"/>
              <a:t>ponderal</a:t>
            </a:r>
            <a:r>
              <a:rPr lang="en-US" sz="2400" dirty="0"/>
              <a:t> mass index (TMI)</a:t>
            </a:r>
          </a:p>
          <a:p>
            <a:pPr lvl="1"/>
            <a:r>
              <a:rPr lang="en-US" sz="2400" dirty="0"/>
              <a:t>Divide body weight by height cubed, especially for 8-11 year olds</a:t>
            </a:r>
          </a:p>
          <a:p>
            <a:endParaRPr lang="en-US" dirty="0"/>
          </a:p>
        </p:txBody>
      </p:sp>
    </p:spTree>
    <p:extLst>
      <p:ext uri="{BB962C8B-B14F-4D97-AF65-F5344CB8AC3E}">
        <p14:creationId xmlns:p14="http://schemas.microsoft.com/office/powerpoint/2010/main" val="3521160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371600" y="1708150"/>
            <a:ext cx="9601200" cy="5048250"/>
          </a:xfrm>
        </p:spPr>
        <p:txBody>
          <a:bodyPr>
            <a:normAutofit/>
          </a:bodyPr>
          <a:lstStyle/>
          <a:p>
            <a:r>
              <a:rPr lang="en-US" sz="2400" dirty="0"/>
              <a:t>THEREFORE, BMI IS GOOD FOR ASSESSMENT OF POPULATIONS AT RISK FOR CARDIOVASCULAR DISEASE….BUT NOT HELPFUL AT THE INDIVIDUAL LEVEL.</a:t>
            </a:r>
          </a:p>
          <a:p>
            <a:endParaRPr lang="en-US" sz="2400" dirty="0"/>
          </a:p>
          <a:p>
            <a:r>
              <a:rPr lang="en-US" sz="2400" dirty="0"/>
              <a:t>ONE SIZE DOES </a:t>
            </a:r>
            <a:r>
              <a:rPr lang="en-US" sz="2400" b="1" u="sng" dirty="0"/>
              <a:t>NOT</a:t>
            </a:r>
            <a:r>
              <a:rPr lang="en-US" sz="2400" dirty="0"/>
              <a:t> FIT ALL</a:t>
            </a:r>
          </a:p>
          <a:p>
            <a:endParaRPr lang="en-US" sz="2400" dirty="0"/>
          </a:p>
          <a:p>
            <a:r>
              <a:rPr lang="en-US" sz="2400" dirty="0"/>
              <a:t>June 2023 – American Medical Association</a:t>
            </a:r>
          </a:p>
          <a:p>
            <a:pPr lvl="1"/>
            <a:r>
              <a:rPr lang="en-US" sz="2400" dirty="0"/>
              <a:t>Pay less attention to BMI in determining if a patient is at a healthy weight</a:t>
            </a:r>
          </a:p>
          <a:p>
            <a:pPr lvl="1"/>
            <a:r>
              <a:rPr lang="en-US" sz="2400" dirty="0"/>
              <a:t>BMI does not predict disease risk equally well across racial and ethnic groups</a:t>
            </a:r>
          </a:p>
        </p:txBody>
      </p:sp>
    </p:spTree>
    <p:extLst>
      <p:ext uri="{BB962C8B-B14F-4D97-AF65-F5344CB8AC3E}">
        <p14:creationId xmlns:p14="http://schemas.microsoft.com/office/powerpoint/2010/main" val="12545292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Prevalence of Overweight and Obesity</a:t>
            </a:r>
          </a:p>
        </p:txBody>
      </p:sp>
      <p:sp>
        <p:nvSpPr>
          <p:cNvPr id="3" name="Content Placeholder 2"/>
          <p:cNvSpPr>
            <a:spLocks noGrp="1"/>
          </p:cNvSpPr>
          <p:nvPr>
            <p:ph idx="1"/>
          </p:nvPr>
        </p:nvSpPr>
        <p:spPr>
          <a:xfrm>
            <a:off x="1371600" y="2171700"/>
            <a:ext cx="9753600" cy="4400180"/>
          </a:xfrm>
        </p:spPr>
        <p:txBody>
          <a:bodyPr>
            <a:normAutofit fontScale="92500" lnSpcReduction="10000"/>
          </a:bodyPr>
          <a:lstStyle/>
          <a:p>
            <a:r>
              <a:rPr lang="en-US" sz="2800" dirty="0"/>
              <a:t>1990s saw first reports of increase in overweight in society that started in the late 1970s</a:t>
            </a:r>
          </a:p>
          <a:p>
            <a:r>
              <a:rPr lang="en-US" sz="2800" dirty="0"/>
              <a:t>Prior to 2012, NO states had &gt;35% obesity</a:t>
            </a:r>
          </a:p>
          <a:p>
            <a:r>
              <a:rPr lang="en-US" sz="2800" dirty="0"/>
              <a:t>2022-obesity &gt;35% in 22 </a:t>
            </a:r>
            <a:r>
              <a:rPr lang="en-US" sz="2800" dirty="0" smtClean="0"/>
              <a:t>states (2017–obesity </a:t>
            </a:r>
            <a:r>
              <a:rPr lang="en-US" sz="2800" dirty="0"/>
              <a:t>&gt;35% in 7 </a:t>
            </a:r>
            <a:r>
              <a:rPr lang="en-US" sz="2800" dirty="0" smtClean="0"/>
              <a:t>states)</a:t>
            </a:r>
            <a:endParaRPr lang="en-US" sz="2800" dirty="0"/>
          </a:p>
          <a:p>
            <a:r>
              <a:rPr lang="en-US" sz="2800" dirty="0"/>
              <a:t>Obesity increased 70% in past 30 years for adults; 85% for children</a:t>
            </a:r>
          </a:p>
          <a:p>
            <a:pPr lvl="1"/>
            <a:r>
              <a:rPr lang="en-US" sz="2400" dirty="0"/>
              <a:t>More among minority and disadvantaged</a:t>
            </a:r>
          </a:p>
          <a:p>
            <a:r>
              <a:rPr lang="en-US" sz="2800" b="1" u="sng" dirty="0"/>
              <a:t>Adults: 41.9% obese; 73.6% overweight and obese</a:t>
            </a:r>
          </a:p>
          <a:p>
            <a:pPr lvl="1"/>
            <a:r>
              <a:rPr lang="en-US" b="1" dirty="0"/>
              <a:t>Obesity was 30.5% </a:t>
            </a:r>
            <a:r>
              <a:rPr lang="en-US" b="1" dirty="0" smtClean="0"/>
              <a:t>of population in </a:t>
            </a:r>
            <a:r>
              <a:rPr lang="en-US" b="1" dirty="0"/>
              <a:t>2000</a:t>
            </a:r>
          </a:p>
          <a:p>
            <a:pPr lvl="1"/>
            <a:r>
              <a:rPr lang="en-US" b="1" dirty="0"/>
              <a:t>Young adults = 33% (was 6% in 1976)</a:t>
            </a:r>
            <a:endParaRPr lang="en-US" dirty="0"/>
          </a:p>
        </p:txBody>
      </p:sp>
    </p:spTree>
    <p:extLst>
      <p:ext uri="{BB962C8B-B14F-4D97-AF65-F5344CB8AC3E}">
        <p14:creationId xmlns:p14="http://schemas.microsoft.com/office/powerpoint/2010/main" val="31097211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Prevalence in children and youth</a:t>
            </a:r>
          </a:p>
        </p:txBody>
      </p:sp>
      <p:sp>
        <p:nvSpPr>
          <p:cNvPr id="6" name="Content Placeholder 5"/>
          <p:cNvSpPr>
            <a:spLocks noGrp="1"/>
          </p:cNvSpPr>
          <p:nvPr>
            <p:ph idx="1"/>
          </p:nvPr>
        </p:nvSpPr>
        <p:spPr>
          <a:xfrm>
            <a:off x="1371600" y="1860311"/>
            <a:ext cx="9601200" cy="4681508"/>
          </a:xfrm>
        </p:spPr>
        <p:txBody>
          <a:bodyPr>
            <a:normAutofit lnSpcReduction="10000"/>
          </a:bodyPr>
          <a:lstStyle/>
          <a:p>
            <a:r>
              <a:rPr lang="en-US" sz="2800" dirty="0"/>
              <a:t>Adolescents </a:t>
            </a:r>
            <a:r>
              <a:rPr lang="en-US" sz="2800" b="1" u="sng" dirty="0"/>
              <a:t>overweight</a:t>
            </a:r>
          </a:p>
          <a:p>
            <a:pPr lvl="1"/>
            <a:r>
              <a:rPr lang="en-US" sz="2800" dirty="0"/>
              <a:t>1999 = 28.8%;   2016 = 41.5%</a:t>
            </a:r>
          </a:p>
          <a:p>
            <a:r>
              <a:rPr lang="en-US" sz="2800" b="1" u="sng" dirty="0"/>
              <a:t>Children 2-19 </a:t>
            </a:r>
          </a:p>
          <a:p>
            <a:pPr lvl="1"/>
            <a:r>
              <a:rPr lang="en-US" sz="2800" b="1" u="sng" dirty="0"/>
              <a:t>Obesity: Was 19.7% but increased to </a:t>
            </a:r>
          </a:p>
          <a:p>
            <a:pPr marL="530352" lvl="1" indent="0">
              <a:buNone/>
            </a:pPr>
            <a:r>
              <a:rPr lang="en-US" sz="2800" b="1" u="sng" dirty="0"/>
              <a:t>		22% during the pandemic</a:t>
            </a:r>
          </a:p>
          <a:p>
            <a:pPr lvl="1"/>
            <a:r>
              <a:rPr lang="en-US" sz="2800" b="1" u="sng" dirty="0"/>
              <a:t>Overweight: 44.6%</a:t>
            </a:r>
          </a:p>
          <a:p>
            <a:pPr lvl="2"/>
            <a:r>
              <a:rPr lang="en-US" sz="2800" dirty="0"/>
              <a:t>Severe obesity in teens = 7.6%</a:t>
            </a:r>
          </a:p>
          <a:p>
            <a:pPr lvl="2"/>
            <a:r>
              <a:rPr lang="en-US" sz="2800" dirty="0"/>
              <a:t>57% predicted to be obese by age 35</a:t>
            </a:r>
          </a:p>
          <a:p>
            <a:r>
              <a:rPr lang="en-US" sz="2800" dirty="0"/>
              <a:t>Emerging adults (18-25)</a:t>
            </a:r>
          </a:p>
          <a:p>
            <a:pPr lvl="1"/>
            <a:r>
              <a:rPr lang="en-US" sz="2800" dirty="0"/>
              <a:t>Obesity: 32.7% in 2018 (was 6.2% in 1980)</a:t>
            </a:r>
          </a:p>
          <a:p>
            <a:endParaRPr lang="en-US" dirty="0"/>
          </a:p>
        </p:txBody>
      </p:sp>
      <p:pic>
        <p:nvPicPr>
          <p:cNvPr id="7" name="Picture 2" descr="When Kids Are Fat, They Are Less Likely to Have Friends, Study Finds">
            <a:extLst>
              <a:ext uri="{FF2B5EF4-FFF2-40B4-BE49-F238E27FC236}">
                <a16:creationId xmlns="" xmlns:a16="http://schemas.microsoft.com/office/drawing/2014/main" id="{46F751C5-98EF-D78B-AD83-4E6B20DFC9CB}"/>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3792" b="-3"/>
          <a:stretch/>
        </p:blipFill>
        <p:spPr bwMode="auto">
          <a:xfrm>
            <a:off x="8722758" y="1524000"/>
            <a:ext cx="3469242" cy="3953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26254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Causes of Obesity</a:t>
            </a:r>
          </a:p>
        </p:txBody>
      </p:sp>
      <p:sp>
        <p:nvSpPr>
          <p:cNvPr id="3" name="Content Placeholder 2"/>
          <p:cNvSpPr>
            <a:spLocks noGrp="1"/>
          </p:cNvSpPr>
          <p:nvPr>
            <p:ph idx="1"/>
          </p:nvPr>
        </p:nvSpPr>
        <p:spPr>
          <a:xfrm>
            <a:off x="1371600" y="1901371"/>
            <a:ext cx="9601200" cy="4484915"/>
          </a:xfrm>
        </p:spPr>
        <p:txBody>
          <a:bodyPr>
            <a:noAutofit/>
          </a:bodyPr>
          <a:lstStyle/>
          <a:p>
            <a:r>
              <a:rPr lang="en-US" sz="2400" dirty="0"/>
              <a:t>First law of thermodynamics: imbalance between calories in/calories out</a:t>
            </a:r>
          </a:p>
          <a:p>
            <a:pPr lvl="1"/>
            <a:r>
              <a:rPr lang="en-US" sz="2400" dirty="0"/>
              <a:t>Plus appetite regulation, eating behavior, and physical activity patterns </a:t>
            </a:r>
          </a:p>
          <a:p>
            <a:r>
              <a:rPr lang="en-US" sz="2400" b="1" dirty="0"/>
              <a:t>Biological</a:t>
            </a:r>
          </a:p>
          <a:p>
            <a:pPr lvl="1"/>
            <a:r>
              <a:rPr lang="en-US" sz="2400" dirty="0"/>
              <a:t>Increase in the number of fat cells or increase in the size of the fat cells</a:t>
            </a:r>
          </a:p>
          <a:p>
            <a:pPr lvl="1"/>
            <a:r>
              <a:rPr lang="en-US" sz="2400" dirty="0"/>
              <a:t>Harder to treat obesity caused by increased number of fat cells because fat cells can be reduced in size but not in number</a:t>
            </a:r>
          </a:p>
          <a:p>
            <a:pPr lvl="1"/>
            <a:r>
              <a:rPr lang="en-US" sz="2400" dirty="0"/>
              <a:t>With obesity, cells in adipose (fatty) tissues start to malfunction and </a:t>
            </a:r>
            <a:r>
              <a:rPr lang="en-US" sz="2400" b="1" i="0" u="sng" dirty="0"/>
              <a:t>produce inflammatory </a:t>
            </a:r>
            <a:r>
              <a:rPr lang="en-US" sz="2400" dirty="0"/>
              <a:t>chemicals that cause illnesses</a:t>
            </a:r>
          </a:p>
        </p:txBody>
      </p:sp>
    </p:spTree>
    <p:extLst>
      <p:ext uri="{BB962C8B-B14F-4D97-AF65-F5344CB8AC3E}">
        <p14:creationId xmlns:p14="http://schemas.microsoft.com/office/powerpoint/2010/main" val="3148561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Causes of Obesity</a:t>
            </a:r>
          </a:p>
        </p:txBody>
      </p:sp>
      <p:sp>
        <p:nvSpPr>
          <p:cNvPr id="3" name="Content Placeholder 2"/>
          <p:cNvSpPr>
            <a:spLocks noGrp="1"/>
          </p:cNvSpPr>
          <p:nvPr>
            <p:ph idx="1"/>
          </p:nvPr>
        </p:nvSpPr>
        <p:spPr>
          <a:xfrm>
            <a:off x="1371600" y="1603332"/>
            <a:ext cx="9601200" cy="5016673"/>
          </a:xfrm>
        </p:spPr>
        <p:txBody>
          <a:bodyPr>
            <a:normAutofit fontScale="92500" lnSpcReduction="20000"/>
          </a:bodyPr>
          <a:lstStyle/>
          <a:p>
            <a:r>
              <a:rPr lang="en-US" sz="2800" b="1" dirty="0"/>
              <a:t>Genetic/chromosomal</a:t>
            </a:r>
          </a:p>
          <a:p>
            <a:pPr lvl="1"/>
            <a:r>
              <a:rPr lang="en-US" sz="2400" dirty="0" err="1"/>
              <a:t>Prader</a:t>
            </a:r>
            <a:r>
              <a:rPr lang="en-US" sz="2400" dirty="0"/>
              <a:t>-Willi, Down Syndrome, Turner </a:t>
            </a:r>
            <a:r>
              <a:rPr lang="en-US" sz="2400" dirty="0" smtClean="0"/>
              <a:t>syndrome, MC4R mutation</a:t>
            </a:r>
            <a:endParaRPr lang="en-US" sz="2400" dirty="0"/>
          </a:p>
          <a:p>
            <a:pPr lvl="1"/>
            <a:r>
              <a:rPr lang="en-US" sz="2400" dirty="0"/>
              <a:t>Genes regulate how the body uses, stores, and releases energy from food</a:t>
            </a:r>
          </a:p>
          <a:p>
            <a:pPr lvl="2"/>
            <a:r>
              <a:rPr lang="en-US" sz="2000" dirty="0"/>
              <a:t>Adoption studies: BMI more strongly correlated with biological parent</a:t>
            </a:r>
          </a:p>
          <a:p>
            <a:r>
              <a:rPr lang="en-US" sz="2800" b="1" dirty="0"/>
              <a:t>Hormonal</a:t>
            </a:r>
            <a:r>
              <a:rPr lang="en-US" sz="2800" dirty="0"/>
              <a:t>: Hypothyroidism, Cushing syndrome, polycystic ovary syndrome (PCOS)</a:t>
            </a:r>
          </a:p>
          <a:p>
            <a:r>
              <a:rPr lang="en-US" sz="2800" b="1" dirty="0"/>
              <a:t>Medications</a:t>
            </a:r>
            <a:r>
              <a:rPr lang="en-US" sz="2800" dirty="0"/>
              <a:t>: Cortisone/corticosteroids, oral contraceptives, tricyclic antidepressants, Risperidone, Clozapine</a:t>
            </a:r>
          </a:p>
          <a:p>
            <a:r>
              <a:rPr lang="en-US" sz="2800" b="1" dirty="0"/>
              <a:t>Environmental</a:t>
            </a:r>
            <a:r>
              <a:rPr lang="en-US" sz="2800" dirty="0"/>
              <a:t>: food insecurity and only </a:t>
            </a:r>
            <a:r>
              <a:rPr lang="en-US" sz="2800" dirty="0" smtClean="0"/>
              <a:t>a high </a:t>
            </a:r>
            <a:r>
              <a:rPr lang="en-US" sz="2800" dirty="0"/>
              <a:t>school education</a:t>
            </a:r>
          </a:p>
          <a:p>
            <a:r>
              <a:rPr lang="en-US" sz="2800" b="1" dirty="0"/>
              <a:t>Psychological/ sociocultural</a:t>
            </a:r>
          </a:p>
          <a:p>
            <a:pPr lvl="1"/>
            <a:r>
              <a:rPr lang="en-US" sz="2800" b="1" dirty="0"/>
              <a:t>Children as young as 4 eat 79% more calories when bored compared to when they are in a neutral mood</a:t>
            </a:r>
          </a:p>
          <a:p>
            <a:endParaRPr lang="en-US" dirty="0"/>
          </a:p>
        </p:txBody>
      </p:sp>
    </p:spTree>
    <p:extLst>
      <p:ext uri="{BB962C8B-B14F-4D97-AF65-F5344CB8AC3E}">
        <p14:creationId xmlns:p14="http://schemas.microsoft.com/office/powerpoint/2010/main" val="9496238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990600"/>
          </a:xfrm>
        </p:spPr>
        <p:txBody>
          <a:bodyPr>
            <a:normAutofit fontScale="90000"/>
          </a:bodyPr>
          <a:lstStyle/>
          <a:p>
            <a:pPr algn="ctr"/>
            <a:r>
              <a:rPr lang="en-US" sz="4000" dirty="0"/>
              <a:t>Normal Hormone Regulation </a:t>
            </a:r>
            <a:br>
              <a:rPr lang="en-US" sz="4000" dirty="0"/>
            </a:br>
            <a:r>
              <a:rPr lang="en-US" sz="4000" dirty="0"/>
              <a:t>of Hunger and Satiety</a:t>
            </a:r>
          </a:p>
        </p:txBody>
      </p:sp>
      <p:sp>
        <p:nvSpPr>
          <p:cNvPr id="3" name="Content Placeholder 2"/>
          <p:cNvSpPr>
            <a:spLocks noGrp="1"/>
          </p:cNvSpPr>
          <p:nvPr>
            <p:ph idx="1"/>
          </p:nvPr>
        </p:nvSpPr>
        <p:spPr>
          <a:xfrm>
            <a:off x="1371600" y="1814286"/>
            <a:ext cx="9601200" cy="4876800"/>
          </a:xfrm>
        </p:spPr>
        <p:txBody>
          <a:bodyPr>
            <a:noAutofit/>
          </a:bodyPr>
          <a:lstStyle/>
          <a:p>
            <a:r>
              <a:rPr lang="en-US" b="1" dirty="0"/>
              <a:t>Leptin </a:t>
            </a:r>
            <a:r>
              <a:rPr lang="en-US" dirty="0"/>
              <a:t>– regulates appetite by signaling </a:t>
            </a:r>
            <a:r>
              <a:rPr lang="en-US" dirty="0" smtClean="0"/>
              <a:t>hypothalamus that </a:t>
            </a:r>
            <a:r>
              <a:rPr lang="en-US" dirty="0"/>
              <a:t>the body is full or satiated</a:t>
            </a:r>
          </a:p>
          <a:p>
            <a:pPr lvl="1"/>
            <a:r>
              <a:rPr lang="en-US" dirty="0"/>
              <a:t>Made by fat cells – so more fat cells, more leptin</a:t>
            </a:r>
          </a:p>
          <a:p>
            <a:r>
              <a:rPr lang="en-US" b="1" dirty="0"/>
              <a:t>Ghrelin</a:t>
            </a:r>
            <a:r>
              <a:rPr lang="en-US" dirty="0"/>
              <a:t> – signals hunger</a:t>
            </a:r>
          </a:p>
          <a:p>
            <a:pPr lvl="1"/>
            <a:r>
              <a:rPr lang="en-US" dirty="0"/>
              <a:t>Leptin and Ghrelin work opposite each other; leptin inhibits ghrelin</a:t>
            </a:r>
          </a:p>
          <a:p>
            <a:pPr lvl="1"/>
            <a:r>
              <a:rPr lang="en-US" dirty="0"/>
              <a:t>Ghrelin is made in the stomach</a:t>
            </a:r>
          </a:p>
          <a:p>
            <a:r>
              <a:rPr lang="en-US" b="1" dirty="0"/>
              <a:t>Insulin</a:t>
            </a:r>
            <a:r>
              <a:rPr lang="en-US" dirty="0"/>
              <a:t> – regulates satiety by allowing cells to use glucose for energy or stored as glycogen or fat; </a:t>
            </a:r>
            <a:r>
              <a:rPr lang="en-US" b="1" dirty="0"/>
              <a:t>insulin is </a:t>
            </a:r>
            <a:r>
              <a:rPr lang="en-US" b="1" dirty="0" err="1"/>
              <a:t>proinflammatory</a:t>
            </a:r>
            <a:r>
              <a:rPr lang="en-US" dirty="0"/>
              <a:t>	</a:t>
            </a:r>
          </a:p>
          <a:p>
            <a:pPr lvl="1"/>
            <a:r>
              <a:rPr lang="en-US" dirty="0"/>
              <a:t>Can interfere with signals sent by leptin</a:t>
            </a:r>
          </a:p>
          <a:p>
            <a:pPr lvl="1"/>
            <a:r>
              <a:rPr lang="en-US" dirty="0"/>
              <a:t>Can result in insulin resistance</a:t>
            </a:r>
          </a:p>
          <a:p>
            <a:r>
              <a:rPr lang="en-US" dirty="0"/>
              <a:t>Increased intake results in increased insulin and interferes with signals for satiety; glucose is converted to fat and body stops responding to the insulin (insulin resistance) resulting in weight gain</a:t>
            </a:r>
          </a:p>
          <a:p>
            <a:endParaRPr lang="en-US" dirty="0"/>
          </a:p>
        </p:txBody>
      </p:sp>
    </p:spTree>
    <p:extLst>
      <p:ext uri="{BB962C8B-B14F-4D97-AF65-F5344CB8AC3E}">
        <p14:creationId xmlns:p14="http://schemas.microsoft.com/office/powerpoint/2010/main" val="33815147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C538BBB-C2E2-4417-0A0B-446521E35D58}"/>
              </a:ext>
            </a:extLst>
          </p:cNvPr>
          <p:cNvSpPr>
            <a:spLocks noGrp="1"/>
          </p:cNvSpPr>
          <p:nvPr>
            <p:ph type="title"/>
          </p:nvPr>
        </p:nvSpPr>
        <p:spPr>
          <a:xfrm>
            <a:off x="1052187" y="685800"/>
            <a:ext cx="10421654" cy="873690"/>
          </a:xfrm>
        </p:spPr>
        <p:txBody>
          <a:bodyPr>
            <a:normAutofit fontScale="90000"/>
          </a:bodyPr>
          <a:lstStyle/>
          <a:p>
            <a:r>
              <a:rPr lang="en-US" sz="4000" dirty="0"/>
              <a:t>Disruptions to physiologic appetite </a:t>
            </a:r>
            <a:r>
              <a:rPr lang="en-US" sz="4000" dirty="0" smtClean="0"/>
              <a:t>regulation that can cause weight gain</a:t>
            </a:r>
            <a:endParaRPr lang="en-US" sz="4000" dirty="0"/>
          </a:p>
        </p:txBody>
      </p:sp>
      <p:sp>
        <p:nvSpPr>
          <p:cNvPr id="3" name="Content Placeholder 2">
            <a:extLst>
              <a:ext uri="{FF2B5EF4-FFF2-40B4-BE49-F238E27FC236}">
                <a16:creationId xmlns="" xmlns:a16="http://schemas.microsoft.com/office/drawing/2014/main" id="{A391FA77-5A9B-D2CF-4932-013973D7E479}"/>
              </a:ext>
            </a:extLst>
          </p:cNvPr>
          <p:cNvSpPr>
            <a:spLocks noGrp="1"/>
          </p:cNvSpPr>
          <p:nvPr>
            <p:ph idx="1"/>
          </p:nvPr>
        </p:nvSpPr>
        <p:spPr>
          <a:xfrm>
            <a:off x="1371600" y="2050472"/>
            <a:ext cx="9601200" cy="4312749"/>
          </a:xfrm>
        </p:spPr>
        <p:txBody>
          <a:bodyPr>
            <a:noAutofit/>
          </a:bodyPr>
          <a:lstStyle/>
          <a:p>
            <a:r>
              <a:rPr lang="en-US" sz="2400" dirty="0"/>
              <a:t>Sleep disturbances</a:t>
            </a:r>
          </a:p>
          <a:p>
            <a:r>
              <a:rPr lang="en-US" sz="2400" dirty="0"/>
              <a:t>Increased stress levels</a:t>
            </a:r>
          </a:p>
          <a:p>
            <a:r>
              <a:rPr lang="en-US" sz="2400" dirty="0"/>
              <a:t>Diabetes</a:t>
            </a:r>
          </a:p>
          <a:p>
            <a:r>
              <a:rPr lang="en-US" sz="2400" dirty="0"/>
              <a:t>Insulin resistance</a:t>
            </a:r>
          </a:p>
          <a:p>
            <a:r>
              <a:rPr lang="en-US" sz="2400" dirty="0"/>
              <a:t>Polycystic ovary syndrome</a:t>
            </a:r>
          </a:p>
          <a:p>
            <a:r>
              <a:rPr lang="en-US" sz="2400" dirty="0" err="1"/>
              <a:t>Menses</a:t>
            </a:r>
            <a:r>
              <a:rPr lang="en-US" sz="2400" dirty="0"/>
              <a:t> and changing hormonal levels</a:t>
            </a:r>
          </a:p>
          <a:p>
            <a:r>
              <a:rPr lang="en-US" sz="2400" dirty="0"/>
              <a:t>Gut microbiota (especially between ages 3.5 and 5)</a:t>
            </a:r>
          </a:p>
          <a:p>
            <a:r>
              <a:rPr lang="en-US" sz="2400" dirty="0"/>
              <a:t>Altered neurotransmitters (especially dopamine and serotonin)</a:t>
            </a:r>
          </a:p>
          <a:p>
            <a:r>
              <a:rPr lang="en-US" sz="2400" dirty="0"/>
              <a:t>Emotional: “Food gives me hugs” – (bypasses hunger/ satisfaction signals)</a:t>
            </a:r>
          </a:p>
        </p:txBody>
      </p:sp>
    </p:spTree>
    <p:extLst>
      <p:ext uri="{BB962C8B-B14F-4D97-AF65-F5344CB8AC3E}">
        <p14:creationId xmlns:p14="http://schemas.microsoft.com/office/powerpoint/2010/main" val="11218218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questions and issues</a:t>
            </a:r>
          </a:p>
        </p:txBody>
      </p:sp>
      <p:sp>
        <p:nvSpPr>
          <p:cNvPr id="3" name="Content Placeholder 2"/>
          <p:cNvSpPr>
            <a:spLocks noGrp="1"/>
          </p:cNvSpPr>
          <p:nvPr>
            <p:ph idx="1"/>
          </p:nvPr>
        </p:nvSpPr>
        <p:spPr>
          <a:xfrm>
            <a:off x="1371600" y="1632856"/>
            <a:ext cx="9601200" cy="5225143"/>
          </a:xfrm>
        </p:spPr>
        <p:txBody>
          <a:bodyPr>
            <a:normAutofit fontScale="85000" lnSpcReduction="20000"/>
          </a:bodyPr>
          <a:lstStyle/>
          <a:p>
            <a:r>
              <a:rPr lang="en-US" sz="2400" dirty="0"/>
              <a:t>Do we eat because we are hungry or because it is time?</a:t>
            </a:r>
          </a:p>
          <a:p>
            <a:pPr lvl="1"/>
            <a:r>
              <a:rPr lang="en-US" sz="2400" dirty="0"/>
              <a:t>Are we aware of what satiety feels like?</a:t>
            </a:r>
          </a:p>
          <a:p>
            <a:r>
              <a:rPr lang="en-US" sz="2400" dirty="0"/>
              <a:t>Do we eat what is the easiest to grab and go or take the time to make something healthy?</a:t>
            </a:r>
          </a:p>
          <a:p>
            <a:r>
              <a:rPr lang="en-US" sz="2400" dirty="0"/>
              <a:t>How do the child’s role models/ peers eat?</a:t>
            </a:r>
          </a:p>
          <a:p>
            <a:r>
              <a:rPr lang="en-US" sz="2400" dirty="0"/>
              <a:t>Are meals eaten primarily in or out of the home?</a:t>
            </a:r>
          </a:p>
          <a:p>
            <a:pPr lvl="1"/>
            <a:r>
              <a:rPr lang="en-US" sz="2400" dirty="0"/>
              <a:t>Outside the home are usually larger portions and more calories</a:t>
            </a:r>
          </a:p>
          <a:p>
            <a:pPr lvl="1"/>
            <a:r>
              <a:rPr lang="en-US" sz="2400" dirty="0"/>
              <a:t>Do we eat the AMOUNT served or limit that amount</a:t>
            </a:r>
          </a:p>
          <a:p>
            <a:r>
              <a:rPr lang="en-US" sz="2400" dirty="0"/>
              <a:t>Is </a:t>
            </a:r>
            <a:r>
              <a:rPr lang="en-US" sz="2400" dirty="0" smtClean="0"/>
              <a:t>food </a:t>
            </a:r>
            <a:r>
              <a:rPr lang="en-US" sz="2400" dirty="0"/>
              <a:t>used as a reward in </a:t>
            </a:r>
            <a:r>
              <a:rPr lang="en-US" sz="2400" dirty="0" smtClean="0"/>
              <a:t>school/ home </a:t>
            </a:r>
            <a:r>
              <a:rPr lang="en-US" sz="2400" dirty="0"/>
              <a:t>for good behavior and achievement? Is food used for comfort? Do we eat the meal in order to get dessert?</a:t>
            </a:r>
          </a:p>
          <a:p>
            <a:pPr lvl="1"/>
            <a:r>
              <a:rPr lang="en-US" sz="2400" dirty="0"/>
              <a:t>Makes foods and sweets desirable and associated with “positives”</a:t>
            </a:r>
          </a:p>
          <a:p>
            <a:r>
              <a:rPr lang="en-US" sz="2400" dirty="0"/>
              <a:t>Do we primarily celebrate with food? (birthdays, holidays, achievements)</a:t>
            </a:r>
          </a:p>
          <a:p>
            <a:r>
              <a:rPr lang="en-US" sz="2400" dirty="0"/>
              <a:t>Do you eat to live or live to eat?</a:t>
            </a:r>
          </a:p>
          <a:p>
            <a:pPr lvl="1"/>
            <a:r>
              <a:rPr lang="en-US" sz="2400" dirty="0"/>
              <a:t>Food should just be nourishment	</a:t>
            </a:r>
          </a:p>
          <a:p>
            <a:r>
              <a:rPr lang="en-US" sz="2400" dirty="0"/>
              <a:t>Do you have to clean your plate</a:t>
            </a:r>
            <a:r>
              <a:rPr lang="en-US" sz="2400" dirty="0" smtClean="0"/>
              <a:t>?</a:t>
            </a:r>
            <a:endParaRPr lang="en-US" dirty="0"/>
          </a:p>
        </p:txBody>
      </p:sp>
    </p:spTree>
    <p:extLst>
      <p:ext uri="{BB962C8B-B14F-4D97-AF65-F5344CB8AC3E}">
        <p14:creationId xmlns:p14="http://schemas.microsoft.com/office/powerpoint/2010/main" val="11425409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Changes in U.S. Dietary Patterns</a:t>
            </a:r>
          </a:p>
        </p:txBody>
      </p:sp>
      <p:sp>
        <p:nvSpPr>
          <p:cNvPr id="3" name="Content Placeholder 2"/>
          <p:cNvSpPr>
            <a:spLocks noGrp="1"/>
          </p:cNvSpPr>
          <p:nvPr>
            <p:ph idx="1"/>
          </p:nvPr>
        </p:nvSpPr>
        <p:spPr>
          <a:xfrm>
            <a:off x="1265129" y="1800225"/>
            <a:ext cx="9707671" cy="4714875"/>
          </a:xfrm>
        </p:spPr>
        <p:txBody>
          <a:bodyPr>
            <a:normAutofit fontScale="85000" lnSpcReduction="20000"/>
          </a:bodyPr>
          <a:lstStyle/>
          <a:p>
            <a:r>
              <a:rPr lang="en-US" sz="2800" dirty="0"/>
              <a:t>Portion sizes have increased</a:t>
            </a:r>
          </a:p>
          <a:p>
            <a:r>
              <a:rPr lang="en-US" sz="2800" dirty="0"/>
              <a:t>27% of calories by children/teens is through snacks</a:t>
            </a:r>
          </a:p>
          <a:p>
            <a:r>
              <a:rPr lang="en-US" sz="2800" dirty="0"/>
              <a:t>Sugar-sweetened soda and fruit juices = 18.7% of total consumption</a:t>
            </a:r>
          </a:p>
          <a:p>
            <a:pPr lvl="1"/>
            <a:r>
              <a:rPr lang="en-US" sz="2400" dirty="0"/>
              <a:t>Decreased milk and calcium intake</a:t>
            </a:r>
          </a:p>
          <a:p>
            <a:r>
              <a:rPr lang="en-US" sz="2800" dirty="0"/>
              <a:t>Only 60% have one fruit and one vegetable each day</a:t>
            </a:r>
          </a:p>
          <a:p>
            <a:r>
              <a:rPr lang="en-US" sz="2800" dirty="0"/>
              <a:t>The average American consumes 640 calories of added fats per day</a:t>
            </a:r>
          </a:p>
          <a:p>
            <a:r>
              <a:rPr lang="en-US" sz="2800" dirty="0"/>
              <a:t>15% of kids do not eat breakfast</a:t>
            </a:r>
          </a:p>
          <a:p>
            <a:pPr marL="0" indent="0">
              <a:buNone/>
            </a:pPr>
            <a:endParaRPr lang="en-US" sz="2800" dirty="0" smtClean="0"/>
          </a:p>
          <a:p>
            <a:pPr marL="0" indent="0">
              <a:buNone/>
            </a:pPr>
            <a:r>
              <a:rPr lang="en-US" sz="2800" dirty="0" smtClean="0"/>
              <a:t>NOTE</a:t>
            </a:r>
            <a:r>
              <a:rPr lang="en-US" sz="2800" dirty="0"/>
              <a:t>: Females need 17% body fat to start menses and 22% to maintain it</a:t>
            </a:r>
          </a:p>
          <a:p>
            <a:endParaRPr lang="en-US" dirty="0"/>
          </a:p>
        </p:txBody>
      </p:sp>
    </p:spTree>
    <p:extLst>
      <p:ext uri="{BB962C8B-B14F-4D97-AF65-F5344CB8AC3E}">
        <p14:creationId xmlns:p14="http://schemas.microsoft.com/office/powerpoint/2010/main" val="32615356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Start with some questions</a:t>
            </a:r>
          </a:p>
        </p:txBody>
      </p:sp>
      <p:sp>
        <p:nvSpPr>
          <p:cNvPr id="5" name="Content Placeholder 4"/>
          <p:cNvSpPr>
            <a:spLocks noGrp="1"/>
          </p:cNvSpPr>
          <p:nvPr>
            <p:ph idx="1"/>
          </p:nvPr>
        </p:nvSpPr>
        <p:spPr>
          <a:xfrm>
            <a:off x="1371600" y="2283263"/>
            <a:ext cx="9601200" cy="4313480"/>
          </a:xfrm>
        </p:spPr>
        <p:txBody>
          <a:bodyPr>
            <a:normAutofit fontScale="92500" lnSpcReduction="10000"/>
          </a:bodyPr>
          <a:lstStyle/>
          <a:p>
            <a:r>
              <a:rPr lang="en-US" sz="2400" dirty="0"/>
              <a:t>Is overweight the new normal?</a:t>
            </a:r>
          </a:p>
          <a:p>
            <a:r>
              <a:rPr lang="en-US" sz="2400" dirty="0"/>
              <a:t>Is obesity a disease?</a:t>
            </a:r>
          </a:p>
          <a:p>
            <a:r>
              <a:rPr lang="en-US" sz="2400" dirty="0"/>
              <a:t>Is obesity a disability?</a:t>
            </a:r>
          </a:p>
          <a:p>
            <a:pPr lvl="1"/>
            <a:r>
              <a:rPr lang="en-US" sz="2400" dirty="0"/>
              <a:t>Does it warrant legal protection against</a:t>
            </a:r>
          </a:p>
          <a:p>
            <a:pPr marL="530352" lvl="1" indent="0">
              <a:buNone/>
            </a:pPr>
            <a:r>
              <a:rPr lang="en-US" sz="2400" dirty="0"/>
              <a:t>      discrimination?</a:t>
            </a:r>
          </a:p>
          <a:p>
            <a:r>
              <a:rPr lang="en-US" sz="2400" dirty="0"/>
              <a:t>Is obesity a lifestyle choice?</a:t>
            </a:r>
          </a:p>
          <a:p>
            <a:r>
              <a:rPr lang="en-US" sz="2400" dirty="0"/>
              <a:t>Is obesity an addiction?</a:t>
            </a:r>
          </a:p>
          <a:p>
            <a:r>
              <a:rPr lang="en-US" sz="2400" dirty="0"/>
              <a:t>Whose fault is it?</a:t>
            </a:r>
          </a:p>
          <a:p>
            <a:r>
              <a:rPr lang="en-US" sz="2400" dirty="0"/>
              <a:t>Why is losing weight so hard?</a:t>
            </a:r>
          </a:p>
          <a:p>
            <a:r>
              <a:rPr lang="en-US" sz="2400" dirty="0"/>
              <a:t>Why are overweight and obesity so challenging and frustrating to treat?</a:t>
            </a:r>
          </a:p>
          <a:p>
            <a:endParaRPr lang="en-US" dirty="0"/>
          </a:p>
          <a:p>
            <a:endParaRPr lang="en-US" dirty="0"/>
          </a:p>
        </p:txBody>
      </p:sp>
      <p:pic>
        <p:nvPicPr>
          <p:cNvPr id="6" name="Picture 10" descr="My 5-year-old is obese — I have to lock kitchen"/>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92" r="2495" b="3"/>
          <a:stretch/>
        </p:blipFill>
        <p:spPr bwMode="auto">
          <a:xfrm>
            <a:off x="7532914" y="1336366"/>
            <a:ext cx="3439886" cy="4324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94071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90650" y="685800"/>
            <a:ext cx="9886950" cy="1485900"/>
          </a:xfrm>
        </p:spPr>
        <p:txBody>
          <a:bodyPr>
            <a:normAutofit/>
          </a:bodyPr>
          <a:lstStyle/>
          <a:p>
            <a:r>
              <a:rPr lang="en-US" dirty="0"/>
              <a:t>Consequences of Obesity</a:t>
            </a:r>
          </a:p>
        </p:txBody>
      </p:sp>
      <p:sp>
        <p:nvSpPr>
          <p:cNvPr id="3" name="Content Placeholder 2"/>
          <p:cNvSpPr>
            <a:spLocks noGrp="1"/>
          </p:cNvSpPr>
          <p:nvPr>
            <p:ph idx="1"/>
          </p:nvPr>
        </p:nvSpPr>
        <p:spPr>
          <a:xfrm>
            <a:off x="1122219" y="1438276"/>
            <a:ext cx="8136082" cy="5419724"/>
          </a:xfrm>
        </p:spPr>
        <p:txBody>
          <a:bodyPr>
            <a:normAutofit fontScale="92500" lnSpcReduction="20000"/>
          </a:bodyPr>
          <a:lstStyle/>
          <a:p>
            <a:pPr marL="0" indent="0">
              <a:buNone/>
            </a:pPr>
            <a:r>
              <a:rPr lang="en-US" dirty="0" smtClean="0"/>
              <a:t>Obesity is both a disease and a risk factor for other chronic conditions</a:t>
            </a:r>
          </a:p>
          <a:p>
            <a:r>
              <a:rPr lang="en-US" dirty="0" smtClean="0"/>
              <a:t>70</a:t>
            </a:r>
            <a:r>
              <a:rPr lang="en-US" dirty="0"/>
              <a:t>% of children who are obese have at least one risk factor for cardiovascular disease (dyslipidemia, hypertension, insulin resistance)</a:t>
            </a:r>
          </a:p>
          <a:p>
            <a:r>
              <a:rPr lang="en-US" b="1" dirty="0"/>
              <a:t>Hypertension </a:t>
            </a:r>
          </a:p>
          <a:p>
            <a:pPr lvl="1"/>
            <a:r>
              <a:rPr lang="en-US" dirty="0"/>
              <a:t>Affects 2%-13% of children and adolescents</a:t>
            </a:r>
          </a:p>
          <a:p>
            <a:pPr lvl="2"/>
            <a:r>
              <a:rPr lang="en-US" sz="2000" dirty="0"/>
              <a:t>Caused by obesity, stress, sedentary behaviors</a:t>
            </a:r>
          </a:p>
          <a:p>
            <a:pPr lvl="2"/>
            <a:r>
              <a:rPr lang="en-US" sz="2000" dirty="0"/>
              <a:t>Be sure to use a larger cuff</a:t>
            </a:r>
          </a:p>
          <a:p>
            <a:pPr lvl="2"/>
            <a:r>
              <a:rPr lang="en-US" sz="2000" dirty="0"/>
              <a:t>Prehypertension is BP&gt;90</a:t>
            </a:r>
            <a:r>
              <a:rPr lang="en-US" sz="2000" baseline="30000" dirty="0"/>
              <a:t>th</a:t>
            </a:r>
            <a:r>
              <a:rPr lang="en-US" sz="2000" dirty="0"/>
              <a:t> to &lt;95</a:t>
            </a:r>
            <a:r>
              <a:rPr lang="en-US" sz="2000" baseline="30000" dirty="0"/>
              <a:t>th</a:t>
            </a:r>
            <a:r>
              <a:rPr lang="en-US" sz="2000" dirty="0"/>
              <a:t> percentile for age, sex, and height</a:t>
            </a:r>
          </a:p>
          <a:p>
            <a:pPr lvl="2"/>
            <a:r>
              <a:rPr lang="en-US" sz="2000" dirty="0"/>
              <a:t>Hypertension is &gt;95</a:t>
            </a:r>
            <a:r>
              <a:rPr lang="en-US" sz="2000" baseline="30000" dirty="0"/>
              <a:t>th</a:t>
            </a:r>
            <a:r>
              <a:rPr lang="en-US" sz="2000" dirty="0"/>
              <a:t> percentile</a:t>
            </a:r>
          </a:p>
          <a:p>
            <a:r>
              <a:rPr lang="en-US" b="1" dirty="0"/>
              <a:t>Hyperlipidemia, hypercholesterolemia, HEART DISEASE</a:t>
            </a:r>
          </a:p>
          <a:p>
            <a:pPr lvl="2"/>
            <a:r>
              <a:rPr lang="en-US" sz="2000" dirty="0"/>
              <a:t>Results in atherosclerosis </a:t>
            </a:r>
            <a:r>
              <a:rPr lang="en-US" sz="2000" dirty="0" smtClean="0"/>
              <a:t>and </a:t>
            </a:r>
            <a:r>
              <a:rPr lang="en-US" sz="2000" dirty="0"/>
              <a:t>left ventricular hypertrophy </a:t>
            </a:r>
          </a:p>
          <a:p>
            <a:pPr lvl="2"/>
            <a:r>
              <a:rPr lang="en-US" sz="2000" dirty="0"/>
              <a:t>Results in fatty liver disease</a:t>
            </a:r>
          </a:p>
          <a:p>
            <a:r>
              <a:rPr lang="en-US" b="1" dirty="0"/>
              <a:t>Second leading cause of preventable death </a:t>
            </a:r>
            <a:r>
              <a:rPr lang="en-US" dirty="0"/>
              <a:t>– after smoking</a:t>
            </a:r>
          </a:p>
          <a:p>
            <a:pPr lvl="1"/>
            <a:r>
              <a:rPr lang="en-US" dirty="0"/>
              <a:t>Obese children are more than twice as likely to die before the age of 55 compared with healthy-weight children</a:t>
            </a:r>
          </a:p>
          <a:p>
            <a:endParaRPr lang="en-US" dirty="0"/>
          </a:p>
          <a:p>
            <a:endParaRPr lang="en-US" sz="1000" dirty="0"/>
          </a:p>
        </p:txBody>
      </p:sp>
      <p:pic>
        <p:nvPicPr>
          <p:cNvPr id="4" name="Picture 8" descr="Doctors need to be taught how to discuss their patients' excess weight">
            <a:extLst>
              <a:ext uri="{FF2B5EF4-FFF2-40B4-BE49-F238E27FC236}">
                <a16:creationId xmlns="" xmlns:a16="http://schemas.microsoft.com/office/drawing/2014/main" id="{58E42089-7593-17C2-E7BE-F4695F3CFAA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338" r="20998" b="-3"/>
          <a:stretch/>
        </p:blipFill>
        <p:spPr bwMode="auto">
          <a:xfrm>
            <a:off x="8867887" y="109206"/>
            <a:ext cx="3211495" cy="3466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55199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Pre-diabetes</a:t>
            </a:r>
            <a:endParaRPr lang="en-US" dirty="0"/>
          </a:p>
        </p:txBody>
      </p:sp>
      <p:sp>
        <p:nvSpPr>
          <p:cNvPr id="3" name="Content Placeholder 2"/>
          <p:cNvSpPr>
            <a:spLocks noGrp="1"/>
          </p:cNvSpPr>
          <p:nvPr>
            <p:ph idx="1"/>
          </p:nvPr>
        </p:nvSpPr>
        <p:spPr>
          <a:xfrm>
            <a:off x="1371600" y="2400300"/>
            <a:ext cx="9601200" cy="3467100"/>
          </a:xfrm>
        </p:spPr>
        <p:txBody>
          <a:bodyPr>
            <a:normAutofit/>
          </a:bodyPr>
          <a:lstStyle/>
          <a:p>
            <a:r>
              <a:rPr lang="en-US" sz="2400" dirty="0" smtClean="0"/>
              <a:t>Nearly 1:5 adolescents are pre-diabetic</a:t>
            </a:r>
          </a:p>
          <a:p>
            <a:pPr lvl="1"/>
            <a:r>
              <a:rPr lang="en-US" sz="2400" dirty="0" smtClean="0"/>
              <a:t>Fasting glucose </a:t>
            </a:r>
            <a:r>
              <a:rPr lang="en-US" sz="2400" u="sng" dirty="0" smtClean="0"/>
              <a:t>&gt;</a:t>
            </a:r>
            <a:r>
              <a:rPr lang="en-US" sz="2400" dirty="0" smtClean="0"/>
              <a:t>100mg/</a:t>
            </a:r>
            <a:r>
              <a:rPr lang="en-US" sz="2400" dirty="0" err="1" smtClean="0"/>
              <a:t>dL</a:t>
            </a:r>
            <a:r>
              <a:rPr lang="en-US" sz="2400" dirty="0" smtClean="0"/>
              <a:t> or random glucose </a:t>
            </a:r>
            <a:r>
              <a:rPr lang="en-US" sz="2400" u="sng" dirty="0" smtClean="0"/>
              <a:t>&gt;</a:t>
            </a:r>
            <a:r>
              <a:rPr lang="en-US" sz="2400" dirty="0" smtClean="0"/>
              <a:t>150mg/</a:t>
            </a:r>
            <a:r>
              <a:rPr lang="en-US" sz="2400" dirty="0" err="1" smtClean="0"/>
              <a:t>dL</a:t>
            </a:r>
            <a:endParaRPr lang="en-US" sz="2400" dirty="0" smtClean="0"/>
          </a:p>
          <a:p>
            <a:pPr lvl="1"/>
            <a:r>
              <a:rPr lang="en-US" sz="2400" dirty="0" smtClean="0"/>
              <a:t>OR hemoglobin A1c </a:t>
            </a:r>
            <a:r>
              <a:rPr lang="en-US" sz="2400" u="sng" dirty="0" smtClean="0"/>
              <a:t>&gt;</a:t>
            </a:r>
            <a:r>
              <a:rPr lang="en-US" sz="2400" dirty="0" smtClean="0"/>
              <a:t>5.9%</a:t>
            </a:r>
          </a:p>
          <a:p>
            <a:r>
              <a:rPr lang="en-US" sz="2400" dirty="0" smtClean="0"/>
              <a:t>Risk of T2DM increases substantially with A1c &gt; 6%</a:t>
            </a:r>
          </a:p>
          <a:p>
            <a:r>
              <a:rPr lang="en-US" sz="2400" dirty="0" smtClean="0"/>
              <a:t>Worsening of obesity is strongly associated with T2DM progression</a:t>
            </a:r>
            <a:endParaRPr lang="en-US" sz="2400" dirty="0"/>
          </a:p>
        </p:txBody>
      </p:sp>
    </p:spTree>
    <p:extLst>
      <p:ext uri="{BB962C8B-B14F-4D97-AF65-F5344CB8AC3E}">
        <p14:creationId xmlns:p14="http://schemas.microsoft.com/office/powerpoint/2010/main" val="1148048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b="1" dirty="0"/>
              <a:t>Diabetes mellitus, Type 2</a:t>
            </a:r>
          </a:p>
          <a:p>
            <a:pPr lvl="1"/>
            <a:r>
              <a:rPr lang="en-US" dirty="0"/>
              <a:t>Rarely seen in youth before 1990</a:t>
            </a:r>
          </a:p>
          <a:p>
            <a:pPr lvl="2"/>
            <a:r>
              <a:rPr lang="en-US" dirty="0"/>
              <a:t>Used to be 5% of children with diabetes had type 2; now it is 32%</a:t>
            </a:r>
          </a:p>
          <a:p>
            <a:pPr lvl="1"/>
            <a:r>
              <a:rPr lang="en-US" dirty="0"/>
              <a:t>67/100,000 youth</a:t>
            </a:r>
          </a:p>
          <a:p>
            <a:pPr lvl="1"/>
            <a:r>
              <a:rPr lang="en-US" dirty="0"/>
              <a:t>At least half are obese</a:t>
            </a:r>
          </a:p>
          <a:p>
            <a:pPr lvl="2"/>
            <a:r>
              <a:rPr lang="en-US" dirty="0"/>
              <a:t>Especially prevalent in Native Americans</a:t>
            </a:r>
          </a:p>
          <a:p>
            <a:pPr lvl="1"/>
            <a:r>
              <a:rPr lang="en-US" dirty="0"/>
              <a:t>Impacts glucose metabolism, resulting in hyperinsulinemia, insulin resistance, impaired glucose tolerance</a:t>
            </a:r>
          </a:p>
          <a:p>
            <a:pPr lvl="1"/>
            <a:r>
              <a:rPr lang="en-US" dirty="0"/>
              <a:t>Fasting blood glucose of </a:t>
            </a:r>
            <a:r>
              <a:rPr lang="en-US" u="sng" dirty="0"/>
              <a:t>&gt;</a:t>
            </a:r>
            <a:r>
              <a:rPr lang="en-US" dirty="0"/>
              <a:t>126 mg/</a:t>
            </a:r>
            <a:r>
              <a:rPr lang="en-US" dirty="0" err="1"/>
              <a:t>dL</a:t>
            </a:r>
            <a:r>
              <a:rPr lang="en-US" dirty="0"/>
              <a:t> or random plasma glucose of </a:t>
            </a:r>
            <a:r>
              <a:rPr lang="en-US" u="sng" dirty="0"/>
              <a:t>&gt;</a:t>
            </a:r>
            <a:r>
              <a:rPr lang="en-US" dirty="0"/>
              <a:t>200 mg/</a:t>
            </a:r>
            <a:r>
              <a:rPr lang="en-US" dirty="0" err="1"/>
              <a:t>dL</a:t>
            </a:r>
            <a:r>
              <a:rPr lang="en-US" dirty="0"/>
              <a:t> in a patient with symptoms</a:t>
            </a:r>
          </a:p>
          <a:p>
            <a:pPr lvl="3"/>
            <a:endParaRPr lang="en-US" dirty="0"/>
          </a:p>
        </p:txBody>
      </p:sp>
      <p:sp>
        <p:nvSpPr>
          <p:cNvPr id="2" name="Title 1"/>
          <p:cNvSpPr>
            <a:spLocks noGrp="1"/>
          </p:cNvSpPr>
          <p:nvPr>
            <p:ph type="title"/>
          </p:nvPr>
        </p:nvSpPr>
        <p:spPr/>
        <p:txBody>
          <a:bodyPr/>
          <a:lstStyle/>
          <a:p>
            <a:r>
              <a:rPr lang="en-US" dirty="0"/>
              <a:t>Consequences of Obesity</a:t>
            </a:r>
          </a:p>
        </p:txBody>
      </p:sp>
    </p:spTree>
    <p:extLst>
      <p:ext uri="{BB962C8B-B14F-4D97-AF65-F5344CB8AC3E}">
        <p14:creationId xmlns:p14="http://schemas.microsoft.com/office/powerpoint/2010/main" val="32848344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53151" y="1328683"/>
            <a:ext cx="5681997" cy="4820883"/>
          </a:xfrm>
        </p:spPr>
        <p:txBody>
          <a:bodyPr>
            <a:normAutofit fontScale="92500"/>
          </a:bodyPr>
          <a:lstStyle/>
          <a:p>
            <a:r>
              <a:rPr lang="en-US" b="1" dirty="0"/>
              <a:t>Diabetes mellitus, Type 2</a:t>
            </a:r>
          </a:p>
          <a:p>
            <a:pPr lvl="1"/>
            <a:r>
              <a:rPr lang="en-US" b="1" dirty="0"/>
              <a:t>Acanthosis nigricans </a:t>
            </a:r>
            <a:r>
              <a:rPr lang="en-US" dirty="0"/>
              <a:t>seen in 90% of patients and strongly associated with obesity and hyperinsulinemia</a:t>
            </a:r>
          </a:p>
          <a:p>
            <a:pPr lvl="2"/>
            <a:r>
              <a:rPr lang="en-US" dirty="0"/>
              <a:t>Patch of skin (neck, armpit, groin) that thickens, darkens and feels velvety; may itch or smell</a:t>
            </a:r>
          </a:p>
          <a:p>
            <a:pPr lvl="2"/>
            <a:r>
              <a:rPr lang="en-US" dirty="0"/>
              <a:t>Does not necessarily predict the disease</a:t>
            </a:r>
          </a:p>
          <a:p>
            <a:pPr lvl="1"/>
            <a:r>
              <a:rPr lang="en-US" dirty="0"/>
              <a:t>Associated with thickening of carotid artery</a:t>
            </a:r>
          </a:p>
        </p:txBody>
      </p:sp>
      <p:sp>
        <p:nvSpPr>
          <p:cNvPr id="2" name="Title 1"/>
          <p:cNvSpPr>
            <a:spLocks noGrp="1"/>
          </p:cNvSpPr>
          <p:nvPr>
            <p:ph type="title"/>
          </p:nvPr>
        </p:nvSpPr>
        <p:spPr/>
        <p:txBody>
          <a:bodyPr/>
          <a:lstStyle/>
          <a:p>
            <a:r>
              <a:rPr lang="en-US" dirty="0"/>
              <a:t>Consequences of Obesity</a:t>
            </a:r>
          </a:p>
        </p:txBody>
      </p:sp>
      <p:pic>
        <p:nvPicPr>
          <p:cNvPr id="4" name="Picture 2" descr="Acanthosis Nigricans: Treatment, Pictures, and Causes">
            <a:extLst>
              <a:ext uri="{FF2B5EF4-FFF2-40B4-BE49-F238E27FC236}">
                <a16:creationId xmlns="" xmlns:a16="http://schemas.microsoft.com/office/drawing/2014/main" id="{C577D0B4-BDE4-2670-1A13-50AE6219F26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632" r="13066"/>
          <a:stretch/>
        </p:blipFill>
        <p:spPr bwMode="auto">
          <a:xfrm>
            <a:off x="7735148" y="2099986"/>
            <a:ext cx="2580639" cy="206197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canthosis nigricans - NHS">
            <a:extLst>
              <a:ext uri="{FF2B5EF4-FFF2-40B4-BE49-F238E27FC236}">
                <a16:creationId xmlns="" xmlns:a16="http://schemas.microsoft.com/office/drawing/2014/main" id="{73B27324-DE5E-052C-F820-C39274671B01}"/>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735147" y="4431828"/>
            <a:ext cx="2580639" cy="1717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96691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800" b="1" dirty="0"/>
              <a:t>Exacerbation of asthma and other respiratory problems</a:t>
            </a:r>
          </a:p>
          <a:p>
            <a:pPr lvl="1"/>
            <a:r>
              <a:rPr lang="en-US" dirty="0"/>
              <a:t>Overweight children are 17% more likely to have an asthma diagnosis and obese children are 26% more likely</a:t>
            </a:r>
          </a:p>
          <a:p>
            <a:pPr lvl="1"/>
            <a:r>
              <a:rPr lang="en-US" dirty="0"/>
              <a:t>23%-27% of new asthma cases in children with obesity may be directly related to obesity</a:t>
            </a:r>
          </a:p>
          <a:p>
            <a:pPr lvl="1"/>
            <a:r>
              <a:rPr lang="en-US" u="sng" dirty="0"/>
              <a:t>The frequency and degree of bronchospasm in children with asthma are significantly greater in those who are obese, possibly due to the pro-inflammatory state of obesity</a:t>
            </a:r>
          </a:p>
          <a:p>
            <a:pPr lvl="1"/>
            <a:r>
              <a:rPr lang="en-US" dirty="0"/>
              <a:t>Larger body mass increases oxygen consumption</a:t>
            </a:r>
          </a:p>
          <a:p>
            <a:pPr lvl="1"/>
            <a:endParaRPr lang="en-US" sz="2400" dirty="0"/>
          </a:p>
        </p:txBody>
      </p:sp>
      <p:sp>
        <p:nvSpPr>
          <p:cNvPr id="2" name="Title 1"/>
          <p:cNvSpPr>
            <a:spLocks noGrp="1"/>
          </p:cNvSpPr>
          <p:nvPr>
            <p:ph type="title"/>
          </p:nvPr>
        </p:nvSpPr>
        <p:spPr/>
        <p:txBody>
          <a:bodyPr/>
          <a:lstStyle/>
          <a:p>
            <a:r>
              <a:rPr lang="en-US" dirty="0"/>
              <a:t>Consequences of Obesity</a:t>
            </a:r>
          </a:p>
        </p:txBody>
      </p:sp>
    </p:spTree>
    <p:extLst>
      <p:ext uri="{BB962C8B-B14F-4D97-AF65-F5344CB8AC3E}">
        <p14:creationId xmlns:p14="http://schemas.microsoft.com/office/powerpoint/2010/main" val="23784411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800" b="1" dirty="0"/>
              <a:t>Sleep disorders</a:t>
            </a:r>
          </a:p>
          <a:p>
            <a:pPr lvl="1"/>
            <a:r>
              <a:rPr lang="en-US" sz="2400" dirty="0"/>
              <a:t>Poor sleep quality: children who are overweight sleep less, have more disrupted sleep time</a:t>
            </a:r>
          </a:p>
          <a:p>
            <a:pPr lvl="1"/>
            <a:r>
              <a:rPr lang="en-US" sz="2400" dirty="0"/>
              <a:t>Sleep apnea occurs in 60% of children who are obese due to airway obstruction</a:t>
            </a:r>
          </a:p>
          <a:p>
            <a:r>
              <a:rPr lang="en-US" sz="2800" b="1" dirty="0"/>
              <a:t>Musculoskeletal disorders</a:t>
            </a:r>
          </a:p>
          <a:p>
            <a:pPr lvl="1"/>
            <a:r>
              <a:rPr lang="en-US" sz="2400" dirty="0"/>
              <a:t>Increased risk of musculoskeletal injury</a:t>
            </a:r>
          </a:p>
          <a:p>
            <a:pPr lvl="2"/>
            <a:r>
              <a:rPr lang="en-US" dirty="0"/>
              <a:t>More weight is on immature skeletons</a:t>
            </a:r>
          </a:p>
          <a:p>
            <a:pPr lvl="2"/>
            <a:r>
              <a:rPr lang="en-US" dirty="0"/>
              <a:t>Slipped Capital Femoral Epiphysis, Blount’s disease (tibia </a:t>
            </a:r>
            <a:r>
              <a:rPr lang="en-US" dirty="0" err="1"/>
              <a:t>vara</a:t>
            </a:r>
            <a:r>
              <a:rPr lang="en-US" dirty="0"/>
              <a:t>), and fractures</a:t>
            </a:r>
          </a:p>
          <a:p>
            <a:pPr lvl="2"/>
            <a:r>
              <a:rPr lang="en-US" dirty="0"/>
              <a:t>Joint pain makes it harder to engage in activity</a:t>
            </a:r>
          </a:p>
        </p:txBody>
      </p:sp>
      <p:sp>
        <p:nvSpPr>
          <p:cNvPr id="2" name="Title 1"/>
          <p:cNvSpPr>
            <a:spLocks noGrp="1"/>
          </p:cNvSpPr>
          <p:nvPr>
            <p:ph type="title"/>
          </p:nvPr>
        </p:nvSpPr>
        <p:spPr/>
        <p:txBody>
          <a:bodyPr/>
          <a:lstStyle/>
          <a:p>
            <a:r>
              <a:rPr lang="en-US" dirty="0"/>
              <a:t>Consequences of Obesity</a:t>
            </a:r>
          </a:p>
        </p:txBody>
      </p:sp>
    </p:spTree>
    <p:extLst>
      <p:ext uri="{BB962C8B-B14F-4D97-AF65-F5344CB8AC3E}">
        <p14:creationId xmlns:p14="http://schemas.microsoft.com/office/powerpoint/2010/main" val="31482264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3533" y="864226"/>
            <a:ext cx="10865205" cy="4820883"/>
          </a:xfrm>
        </p:spPr>
        <p:txBody>
          <a:bodyPr>
            <a:normAutofit/>
          </a:bodyPr>
          <a:lstStyle/>
          <a:p>
            <a:pPr marL="457200" lvl="1" indent="0">
              <a:buNone/>
            </a:pPr>
            <a:endParaRPr lang="en-US" dirty="0"/>
          </a:p>
          <a:p>
            <a:r>
              <a:rPr lang="en-US" dirty="0"/>
              <a:t>Skin breakdown and altered ability to perform self hygiene</a:t>
            </a:r>
          </a:p>
          <a:p>
            <a:pPr lvl="1"/>
            <a:r>
              <a:rPr lang="en-US" dirty="0"/>
              <a:t>Bathroom stalls are too small to close door or spread legs to wipe</a:t>
            </a:r>
          </a:p>
          <a:p>
            <a:pPr lvl="1"/>
            <a:r>
              <a:rPr lang="en-US" dirty="0"/>
              <a:t>Unable to reach rectum to wipe</a:t>
            </a:r>
          </a:p>
          <a:p>
            <a:pPr lvl="1"/>
            <a:r>
              <a:rPr lang="en-US" dirty="0"/>
              <a:t>Skin breakdown in intertriginous areas: between fat rolls, breasts, thighs; burning discomfort</a:t>
            </a:r>
          </a:p>
          <a:p>
            <a:pPr lvl="1"/>
            <a:endParaRPr lang="en-US" dirty="0"/>
          </a:p>
        </p:txBody>
      </p:sp>
      <p:sp>
        <p:nvSpPr>
          <p:cNvPr id="2" name="Title 1"/>
          <p:cNvSpPr>
            <a:spLocks noGrp="1"/>
          </p:cNvSpPr>
          <p:nvPr>
            <p:ph type="title"/>
          </p:nvPr>
        </p:nvSpPr>
        <p:spPr/>
        <p:txBody>
          <a:bodyPr/>
          <a:lstStyle/>
          <a:p>
            <a:r>
              <a:rPr lang="en-US" dirty="0"/>
              <a:t>Consequences of obesity</a:t>
            </a:r>
          </a:p>
        </p:txBody>
      </p:sp>
      <p:pic>
        <p:nvPicPr>
          <p:cNvPr id="1030" name="Picture 6">
            <a:extLst>
              <a:ext uri="{FF2B5EF4-FFF2-40B4-BE49-F238E27FC236}">
                <a16:creationId xmlns="" xmlns:a16="http://schemas.microsoft.com/office/drawing/2014/main" id="{9EEAC6F3-621C-FD75-B737-92D5B4C080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97370" y="3851103"/>
            <a:ext cx="4020457" cy="3015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30878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dirty="0"/>
              <a:t>Early sexual maturation in females in females who are </a:t>
            </a:r>
            <a:r>
              <a:rPr lang="en-US" dirty="0" smtClean="0"/>
              <a:t>overweight (especially between ages 2 and 6)</a:t>
            </a:r>
            <a:endParaRPr lang="en-US" dirty="0"/>
          </a:p>
          <a:p>
            <a:pPr lvl="1"/>
            <a:r>
              <a:rPr lang="en-US" u="sng" dirty="0"/>
              <a:t>Fat cells have the ability to manufacture estrogen</a:t>
            </a:r>
            <a:r>
              <a:rPr lang="en-US" dirty="0"/>
              <a:t>, initiating puberty</a:t>
            </a:r>
          </a:p>
          <a:p>
            <a:pPr lvl="1"/>
            <a:r>
              <a:rPr lang="en-US" dirty="0"/>
              <a:t>Ingestion of growth hormones, pesticides, PCBs that mimic estrogen</a:t>
            </a:r>
          </a:p>
          <a:p>
            <a:r>
              <a:rPr lang="en-US" dirty="0"/>
              <a:t>Psychosocial/Mental Health Issues</a:t>
            </a:r>
          </a:p>
          <a:p>
            <a:pPr lvl="1"/>
            <a:r>
              <a:rPr lang="en-US" dirty="0"/>
              <a:t>Depression, anxiety, eating disorders</a:t>
            </a:r>
          </a:p>
          <a:p>
            <a:pPr lvl="1"/>
            <a:r>
              <a:rPr lang="en-US" dirty="0"/>
              <a:t>Social isolation, bullying, low self esteem</a:t>
            </a:r>
          </a:p>
          <a:p>
            <a:pPr lvl="1"/>
            <a:r>
              <a:rPr lang="en-US" dirty="0"/>
              <a:t>Can result in school avoidance and increased emotional eating</a:t>
            </a:r>
          </a:p>
          <a:p>
            <a:pPr lvl="1"/>
            <a:r>
              <a:rPr lang="en-US" dirty="0"/>
              <a:t>Desks and chairs may be too small to accommodate their bodies; uniforms may be inappropriate and unflattering</a:t>
            </a:r>
          </a:p>
          <a:p>
            <a:pPr marL="457200" lvl="1" indent="0">
              <a:buNone/>
            </a:pPr>
            <a:endParaRPr lang="en-US" dirty="0"/>
          </a:p>
          <a:p>
            <a:pPr lvl="1"/>
            <a:endParaRPr lang="en-US" dirty="0"/>
          </a:p>
        </p:txBody>
      </p:sp>
      <p:sp>
        <p:nvSpPr>
          <p:cNvPr id="2" name="Title 1"/>
          <p:cNvSpPr>
            <a:spLocks noGrp="1"/>
          </p:cNvSpPr>
          <p:nvPr>
            <p:ph type="title"/>
          </p:nvPr>
        </p:nvSpPr>
        <p:spPr/>
        <p:txBody>
          <a:bodyPr/>
          <a:lstStyle/>
          <a:p>
            <a:r>
              <a:rPr lang="en-US" dirty="0"/>
              <a:t>Consequences of obesity</a:t>
            </a:r>
          </a:p>
        </p:txBody>
      </p:sp>
    </p:spTree>
    <p:extLst>
      <p:ext uri="{BB962C8B-B14F-4D97-AF65-F5344CB8AC3E}">
        <p14:creationId xmlns:p14="http://schemas.microsoft.com/office/powerpoint/2010/main" val="38503936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numCol="2">
            <a:normAutofit lnSpcReduction="10000"/>
          </a:bodyPr>
          <a:lstStyle/>
          <a:p>
            <a:r>
              <a:rPr lang="en-US" dirty="0"/>
              <a:t>Pancreatic</a:t>
            </a:r>
          </a:p>
          <a:p>
            <a:r>
              <a:rPr lang="en-US" dirty="0"/>
              <a:t>Adenocarcinoma of the esophagus</a:t>
            </a:r>
          </a:p>
          <a:p>
            <a:r>
              <a:rPr lang="en-US" dirty="0"/>
              <a:t>Gall bladder</a:t>
            </a:r>
          </a:p>
          <a:p>
            <a:r>
              <a:rPr lang="en-US" dirty="0"/>
              <a:t>Colorectal</a:t>
            </a:r>
          </a:p>
          <a:p>
            <a:r>
              <a:rPr lang="en-US" dirty="0"/>
              <a:t>Breast cancer in post menopausal women</a:t>
            </a:r>
          </a:p>
          <a:p>
            <a:r>
              <a:rPr lang="en-US" dirty="0"/>
              <a:t>Uterine</a:t>
            </a:r>
          </a:p>
          <a:p>
            <a:endParaRPr lang="en-US" dirty="0"/>
          </a:p>
          <a:p>
            <a:pPr marL="630238" indent="-460375"/>
            <a:r>
              <a:rPr lang="en-US" dirty="0"/>
              <a:t>Ovarian</a:t>
            </a:r>
          </a:p>
          <a:p>
            <a:pPr marL="630238" indent="-460375"/>
            <a:r>
              <a:rPr lang="en-US" dirty="0"/>
              <a:t>Kidney </a:t>
            </a:r>
          </a:p>
          <a:p>
            <a:pPr marL="630238" indent="-460375"/>
            <a:r>
              <a:rPr lang="en-US" dirty="0"/>
              <a:t>Gastric cardia (near sphincter)</a:t>
            </a:r>
          </a:p>
          <a:p>
            <a:pPr marL="630238" indent="-460375"/>
            <a:r>
              <a:rPr lang="en-US" dirty="0"/>
              <a:t>Liver</a:t>
            </a:r>
          </a:p>
          <a:p>
            <a:pPr marL="630238" indent="-460375"/>
            <a:r>
              <a:rPr lang="en-US" dirty="0"/>
              <a:t>Thyroid</a:t>
            </a:r>
          </a:p>
          <a:p>
            <a:pPr marL="630238" indent="-460375"/>
            <a:r>
              <a:rPr lang="en-US" dirty="0"/>
              <a:t>Meningioma (benign)</a:t>
            </a:r>
          </a:p>
          <a:p>
            <a:pPr marL="630238" indent="-460375"/>
            <a:r>
              <a:rPr lang="en-US" dirty="0"/>
              <a:t>Multiple myeloma</a:t>
            </a:r>
          </a:p>
        </p:txBody>
      </p:sp>
      <p:sp>
        <p:nvSpPr>
          <p:cNvPr id="2" name="Title 1"/>
          <p:cNvSpPr>
            <a:spLocks noGrp="1"/>
          </p:cNvSpPr>
          <p:nvPr>
            <p:ph type="title"/>
          </p:nvPr>
        </p:nvSpPr>
        <p:spPr/>
        <p:txBody>
          <a:bodyPr/>
          <a:lstStyle/>
          <a:p>
            <a:r>
              <a:rPr lang="en-US" dirty="0"/>
              <a:t>13 Obesity-Related Cancers in Adults</a:t>
            </a:r>
          </a:p>
        </p:txBody>
      </p:sp>
    </p:spTree>
    <p:extLst>
      <p:ext uri="{BB962C8B-B14F-4D97-AF65-F5344CB8AC3E}">
        <p14:creationId xmlns:p14="http://schemas.microsoft.com/office/powerpoint/2010/main" val="40087727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DF4F21D2-1285-A22E-5DE2-258FE95565E8}"/>
              </a:ext>
            </a:extLst>
          </p:cNvPr>
          <p:cNvSpPr>
            <a:spLocks noGrp="1"/>
          </p:cNvSpPr>
          <p:nvPr>
            <p:ph idx="1"/>
          </p:nvPr>
        </p:nvSpPr>
        <p:spPr/>
        <p:txBody>
          <a:bodyPr>
            <a:normAutofit fontScale="92500" lnSpcReduction="20000"/>
          </a:bodyPr>
          <a:lstStyle/>
          <a:p>
            <a:r>
              <a:rPr lang="en-US" dirty="0"/>
              <a:t>Long stigmatized as a reversible consequence of personal choices (seen as lazy, lacking will power and self control, dull, and slovenly</a:t>
            </a:r>
          </a:p>
          <a:p>
            <a:r>
              <a:rPr lang="en-US" dirty="0"/>
              <a:t>Results in weight stigma, victimization, shaming, teasing and bullying which contribute to binge eating, social isolation, avoidance of healthcare services, and decreased physical activity.</a:t>
            </a:r>
          </a:p>
          <a:p>
            <a:pPr lvl="1"/>
            <a:r>
              <a:rPr lang="en-US" dirty="0"/>
              <a:t>Results in decreased mental health, embarrassment, shame, sadness</a:t>
            </a:r>
          </a:p>
          <a:p>
            <a:r>
              <a:rPr lang="en-US" dirty="0"/>
              <a:t>Avoid label by using ‘person-first’ language</a:t>
            </a:r>
          </a:p>
          <a:p>
            <a:pPr lvl="1"/>
            <a:r>
              <a:rPr lang="en-US" dirty="0"/>
              <a:t>Youth prefer term: healthy weight</a:t>
            </a:r>
          </a:p>
          <a:p>
            <a:pPr lvl="1"/>
            <a:r>
              <a:rPr lang="en-US" dirty="0"/>
              <a:t>Dislike: obese, fat, large</a:t>
            </a:r>
          </a:p>
          <a:p>
            <a:pPr marL="0" indent="0">
              <a:buNone/>
            </a:pPr>
            <a:endParaRPr lang="en-US" dirty="0"/>
          </a:p>
        </p:txBody>
      </p:sp>
      <p:sp>
        <p:nvSpPr>
          <p:cNvPr id="3" name="Title 2">
            <a:extLst>
              <a:ext uri="{FF2B5EF4-FFF2-40B4-BE49-F238E27FC236}">
                <a16:creationId xmlns="" xmlns:a16="http://schemas.microsoft.com/office/drawing/2014/main" id="{A48B986C-5BA1-DCF6-0C43-CC4F7697C220}"/>
              </a:ext>
            </a:extLst>
          </p:cNvPr>
          <p:cNvSpPr>
            <a:spLocks noGrp="1"/>
          </p:cNvSpPr>
          <p:nvPr>
            <p:ph type="title"/>
          </p:nvPr>
        </p:nvSpPr>
        <p:spPr/>
        <p:txBody>
          <a:bodyPr/>
          <a:lstStyle/>
          <a:p>
            <a:r>
              <a:rPr lang="en-US" dirty="0"/>
              <a:t>The stigma of obesity</a:t>
            </a:r>
          </a:p>
        </p:txBody>
      </p:sp>
    </p:spTree>
    <p:extLst>
      <p:ext uri="{BB962C8B-B14F-4D97-AF65-F5344CB8AC3E}">
        <p14:creationId xmlns:p14="http://schemas.microsoft.com/office/powerpoint/2010/main" val="39913390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71600" y="685800"/>
            <a:ext cx="9601200" cy="1099457"/>
          </a:xfrm>
        </p:spPr>
        <p:txBody>
          <a:bodyPr/>
          <a:lstStyle/>
          <a:p>
            <a:r>
              <a:rPr lang="en-US" dirty="0"/>
              <a:t>Obesity </a:t>
            </a:r>
            <a:r>
              <a:rPr lang="en-US" b="1" dirty="0"/>
              <a:t>IS</a:t>
            </a:r>
            <a:r>
              <a:rPr lang="en-US" dirty="0"/>
              <a:t> a Disease</a:t>
            </a:r>
          </a:p>
        </p:txBody>
      </p:sp>
      <p:sp>
        <p:nvSpPr>
          <p:cNvPr id="5" name="Content Placeholder 4"/>
          <p:cNvSpPr>
            <a:spLocks noGrp="1"/>
          </p:cNvSpPr>
          <p:nvPr>
            <p:ph idx="1"/>
          </p:nvPr>
        </p:nvSpPr>
        <p:spPr>
          <a:xfrm>
            <a:off x="1371600" y="1785257"/>
            <a:ext cx="9601200" cy="4082143"/>
          </a:xfrm>
        </p:spPr>
        <p:txBody>
          <a:bodyPr>
            <a:normAutofit lnSpcReduction="10000"/>
          </a:bodyPr>
          <a:lstStyle/>
          <a:p>
            <a:r>
              <a:rPr lang="en-US" sz="2400" dirty="0"/>
              <a:t>As of 2013, the American Medical Association formally recognized obesity as a chronic disease requiring medical interventions</a:t>
            </a:r>
          </a:p>
          <a:p>
            <a:r>
              <a:rPr lang="en-US" sz="2400" dirty="0"/>
              <a:t>Some consider it to be one of the most common chronic conditions of childhood </a:t>
            </a:r>
          </a:p>
          <a:p>
            <a:r>
              <a:rPr lang="en-US" sz="2400" dirty="0"/>
              <a:t>Overweight and Obesity defined by the World Health Organization as “abnormal or excessive fat accumulation that may impair health” (2022)</a:t>
            </a:r>
          </a:p>
          <a:p>
            <a:r>
              <a:rPr lang="en-US" sz="2400" dirty="0"/>
              <a:t>Overweight and Obesity are </a:t>
            </a:r>
            <a:r>
              <a:rPr lang="en-US" sz="2400" b="1" dirty="0"/>
              <a:t>labels</a:t>
            </a:r>
            <a:r>
              <a:rPr lang="en-US" sz="2400" dirty="0"/>
              <a:t> for ranges of weight that are greater than what is considered healthy and </a:t>
            </a:r>
            <a:r>
              <a:rPr lang="en-US" sz="2400" b="1" dirty="0"/>
              <a:t>have been shown to increase the likelihood of certain diseases and other health problems </a:t>
            </a:r>
            <a:r>
              <a:rPr lang="en-US" sz="2400" dirty="0"/>
              <a:t>(CDC)</a:t>
            </a:r>
          </a:p>
          <a:p>
            <a:endParaRPr lang="en-US" dirty="0"/>
          </a:p>
        </p:txBody>
      </p:sp>
    </p:spTree>
    <p:extLst>
      <p:ext uri="{BB962C8B-B14F-4D97-AF65-F5344CB8AC3E}">
        <p14:creationId xmlns:p14="http://schemas.microsoft.com/office/powerpoint/2010/main" val="27651069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984250" y="1377949"/>
            <a:ext cx="8216900" cy="4771617"/>
          </a:xfrm>
        </p:spPr>
        <p:txBody>
          <a:bodyPr>
            <a:normAutofit fontScale="92500" lnSpcReduction="10000"/>
          </a:bodyPr>
          <a:lstStyle/>
          <a:p>
            <a:r>
              <a:rPr lang="en-US" dirty="0" smtClean="0"/>
              <a:t>Obesity is a disability; what accommodations do they need?</a:t>
            </a:r>
          </a:p>
          <a:p>
            <a:endParaRPr lang="en-US" dirty="0" smtClean="0"/>
          </a:p>
          <a:p>
            <a:r>
              <a:rPr lang="en-US" dirty="0" smtClean="0"/>
              <a:t>We </a:t>
            </a:r>
            <a:r>
              <a:rPr lang="en-US" dirty="0"/>
              <a:t>treat the consequences of obesity…rather than managing the underlying condition</a:t>
            </a:r>
          </a:p>
          <a:p>
            <a:endParaRPr lang="en-US" dirty="0"/>
          </a:p>
          <a:p>
            <a:r>
              <a:rPr lang="en-US" dirty="0"/>
              <a:t>Part of the blame is insurance companies; part of the blame is on healthcare    providers</a:t>
            </a:r>
          </a:p>
        </p:txBody>
      </p:sp>
      <p:pic>
        <p:nvPicPr>
          <p:cNvPr id="2" name="Picture 1" descr="Child obesity in Mexico | Al Jazeera America">
            <a:extLst>
              <a:ext uri="{FF2B5EF4-FFF2-40B4-BE49-F238E27FC236}">
                <a16:creationId xmlns="" xmlns:a16="http://schemas.microsoft.com/office/drawing/2014/main" id="{87EC1864-0EF8-2F33-FA79-5F68294B682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978" r="27598" b="1"/>
          <a:stretch/>
        </p:blipFill>
        <p:spPr bwMode="auto">
          <a:xfrm>
            <a:off x="8930136" y="1230086"/>
            <a:ext cx="3454178" cy="45584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83044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a:bodyPr>
          <a:lstStyle/>
          <a:p>
            <a:r>
              <a:rPr lang="en-US" dirty="0"/>
              <a:t>Start with a conversation: Do they want to lose weight?</a:t>
            </a:r>
          </a:p>
          <a:p>
            <a:pPr lvl="1"/>
            <a:r>
              <a:rPr lang="en-US" dirty="0"/>
              <a:t>Ask what they eat (bored, angry, lonely, hungry, social), their weekly activity, the barriers they face, their wishes, do they blame anyone, do they believe it will affect their health, are they embarrassed to ask for help?</a:t>
            </a:r>
          </a:p>
          <a:p>
            <a:pPr lvl="1"/>
            <a:endParaRPr lang="en-US" dirty="0"/>
          </a:p>
          <a:p>
            <a:r>
              <a:rPr lang="en-US" dirty="0"/>
              <a:t>Is the goal weight loss or improved health?</a:t>
            </a:r>
          </a:p>
          <a:p>
            <a:pPr lvl="1"/>
            <a:r>
              <a:rPr lang="en-US" dirty="0"/>
              <a:t>Make the goal realistic in time and amount</a:t>
            </a:r>
          </a:p>
          <a:p>
            <a:pPr lvl="1"/>
            <a:r>
              <a:rPr lang="en-US" dirty="0"/>
              <a:t>What would motivate you?</a:t>
            </a:r>
          </a:p>
          <a:p>
            <a:pPr marL="457200" lvl="1" indent="0">
              <a:buNone/>
            </a:pPr>
            <a:endParaRPr lang="en-US" dirty="0"/>
          </a:p>
        </p:txBody>
      </p:sp>
      <p:sp>
        <p:nvSpPr>
          <p:cNvPr id="5" name="Title 4"/>
          <p:cNvSpPr>
            <a:spLocks noGrp="1"/>
          </p:cNvSpPr>
          <p:nvPr>
            <p:ph type="title"/>
          </p:nvPr>
        </p:nvSpPr>
        <p:spPr>
          <a:xfrm>
            <a:off x="374650" y="-1"/>
            <a:ext cx="11556696" cy="1164065"/>
          </a:xfrm>
        </p:spPr>
        <p:txBody>
          <a:bodyPr/>
          <a:lstStyle/>
          <a:p>
            <a:r>
              <a:rPr lang="en-US" dirty="0"/>
              <a:t>Interventions	</a:t>
            </a:r>
          </a:p>
        </p:txBody>
      </p:sp>
    </p:spTree>
    <p:extLst>
      <p:ext uri="{BB962C8B-B14F-4D97-AF65-F5344CB8AC3E}">
        <p14:creationId xmlns:p14="http://schemas.microsoft.com/office/powerpoint/2010/main" val="4058884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a:bodyPr>
          <a:lstStyle/>
          <a:p>
            <a:r>
              <a:rPr lang="en-US" dirty="0"/>
              <a:t>How much do I need/want to lose?</a:t>
            </a:r>
          </a:p>
          <a:p>
            <a:pPr lvl="1"/>
            <a:r>
              <a:rPr lang="en-US" dirty="0"/>
              <a:t>Normalizing body weight is NOT required</a:t>
            </a:r>
          </a:p>
          <a:p>
            <a:pPr lvl="1"/>
            <a:r>
              <a:rPr lang="en-US" dirty="0"/>
              <a:t>Think percent of weight rather than pounds??? </a:t>
            </a:r>
          </a:p>
          <a:p>
            <a:r>
              <a:rPr lang="en-US" dirty="0"/>
              <a:t>With 5% weight loss (10 pounds for someone 200 pounds)</a:t>
            </a:r>
          </a:p>
          <a:p>
            <a:pPr lvl="1"/>
            <a:r>
              <a:rPr lang="en-US" dirty="0"/>
              <a:t>Visceral fat is reduced by 9%</a:t>
            </a:r>
          </a:p>
          <a:p>
            <a:pPr lvl="1"/>
            <a:r>
              <a:rPr lang="en-US" dirty="0"/>
              <a:t>Insulin sensitivity in the liver and adipose tissue is greatly improved</a:t>
            </a:r>
          </a:p>
          <a:p>
            <a:pPr lvl="1"/>
            <a:r>
              <a:rPr lang="en-US" dirty="0"/>
              <a:t>Blood pressure improvement can be seen</a:t>
            </a:r>
          </a:p>
          <a:p>
            <a:pPr marL="457200" lvl="1" indent="0">
              <a:buNone/>
            </a:pPr>
            <a:endParaRPr lang="en-US" dirty="0"/>
          </a:p>
          <a:p>
            <a:pPr marL="530352" lvl="1" indent="0">
              <a:buNone/>
            </a:pPr>
            <a:endParaRPr lang="en-US" dirty="0"/>
          </a:p>
        </p:txBody>
      </p:sp>
      <p:sp>
        <p:nvSpPr>
          <p:cNvPr id="5" name="Title 4"/>
          <p:cNvSpPr>
            <a:spLocks noGrp="1"/>
          </p:cNvSpPr>
          <p:nvPr>
            <p:ph type="title"/>
          </p:nvPr>
        </p:nvSpPr>
        <p:spPr/>
        <p:txBody>
          <a:bodyPr/>
          <a:lstStyle/>
          <a:p>
            <a:r>
              <a:rPr lang="en-US" dirty="0"/>
              <a:t>Obesity: Interventions	</a:t>
            </a:r>
          </a:p>
        </p:txBody>
      </p:sp>
    </p:spTree>
    <p:extLst>
      <p:ext uri="{BB962C8B-B14F-4D97-AF65-F5344CB8AC3E}">
        <p14:creationId xmlns:p14="http://schemas.microsoft.com/office/powerpoint/2010/main" val="9078699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47500" lnSpcReduction="20000"/>
          </a:bodyPr>
          <a:lstStyle/>
          <a:p>
            <a:pPr>
              <a:spcAft>
                <a:spcPts val="600"/>
              </a:spcAft>
            </a:pPr>
            <a:r>
              <a:rPr lang="en-US" sz="11200" dirty="0"/>
              <a:t>Approach it as a disease.</a:t>
            </a:r>
          </a:p>
          <a:p>
            <a:pPr>
              <a:spcAft>
                <a:spcPts val="600"/>
              </a:spcAft>
            </a:pPr>
            <a:r>
              <a:rPr lang="en-US" sz="11200" dirty="0"/>
              <a:t>There is no failure – just an oops</a:t>
            </a:r>
          </a:p>
          <a:p>
            <a:pPr lvl="1">
              <a:spcAft>
                <a:spcPts val="600"/>
              </a:spcAft>
            </a:pPr>
            <a:r>
              <a:rPr lang="en-US" sz="11200" dirty="0"/>
              <a:t>If you fall down, get up; don’t stay on the ground</a:t>
            </a:r>
          </a:p>
          <a:p>
            <a:pPr>
              <a:spcAft>
                <a:spcPts val="600"/>
              </a:spcAft>
            </a:pPr>
            <a:r>
              <a:rPr lang="en-US" sz="11200" dirty="0"/>
              <a:t>Don’t start tomorrow, Monday, next month; </a:t>
            </a:r>
            <a:r>
              <a:rPr lang="en-US" sz="11200" b="1" dirty="0"/>
              <a:t>start now</a:t>
            </a:r>
          </a:p>
          <a:p>
            <a:endParaRPr lang="en-US" dirty="0"/>
          </a:p>
        </p:txBody>
      </p:sp>
      <p:sp>
        <p:nvSpPr>
          <p:cNvPr id="2" name="Title 1"/>
          <p:cNvSpPr>
            <a:spLocks noGrp="1"/>
          </p:cNvSpPr>
          <p:nvPr>
            <p:ph type="title"/>
          </p:nvPr>
        </p:nvSpPr>
        <p:spPr/>
        <p:txBody>
          <a:bodyPr/>
          <a:lstStyle/>
          <a:p>
            <a:r>
              <a:rPr lang="en-US" dirty="0"/>
              <a:t>Goal for young children is not to lose weight; just not to gain weight</a:t>
            </a:r>
          </a:p>
        </p:txBody>
      </p:sp>
    </p:spTree>
    <p:extLst>
      <p:ext uri="{BB962C8B-B14F-4D97-AF65-F5344CB8AC3E}">
        <p14:creationId xmlns:p14="http://schemas.microsoft.com/office/powerpoint/2010/main" val="38918874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US Preventive Services Task Force recommends age 6 to teach about diet and exercise (but no research)</a:t>
            </a:r>
          </a:p>
          <a:p>
            <a:r>
              <a:rPr lang="en-US" dirty="0" smtClean="0"/>
              <a:t>Another study indicated that teaching about healthy eating and activity can safely start between ages 4 and 6</a:t>
            </a:r>
            <a:endParaRPr lang="en-US" dirty="0"/>
          </a:p>
        </p:txBody>
      </p:sp>
      <p:sp>
        <p:nvSpPr>
          <p:cNvPr id="3" name="Title 2"/>
          <p:cNvSpPr>
            <a:spLocks noGrp="1"/>
          </p:cNvSpPr>
          <p:nvPr>
            <p:ph type="title"/>
          </p:nvPr>
        </p:nvSpPr>
        <p:spPr/>
        <p:txBody>
          <a:bodyPr/>
          <a:lstStyle/>
          <a:p>
            <a:r>
              <a:rPr lang="en-US" dirty="0" smtClean="0"/>
              <a:t>When to start	</a:t>
            </a:r>
            <a:endParaRPr lang="en-US" dirty="0"/>
          </a:p>
        </p:txBody>
      </p:sp>
    </p:spTree>
    <p:extLst>
      <p:ext uri="{BB962C8B-B14F-4D97-AF65-F5344CB8AC3E}">
        <p14:creationId xmlns:p14="http://schemas.microsoft.com/office/powerpoint/2010/main" val="13918511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4B71470F-B45E-B320-0853-70541E5B4E2C}"/>
              </a:ext>
            </a:extLst>
          </p:cNvPr>
          <p:cNvSpPr>
            <a:spLocks noGrp="1"/>
          </p:cNvSpPr>
          <p:nvPr>
            <p:ph idx="1"/>
          </p:nvPr>
        </p:nvSpPr>
        <p:spPr/>
        <p:txBody>
          <a:bodyPr>
            <a:normAutofit/>
          </a:bodyPr>
          <a:lstStyle/>
          <a:p>
            <a:pPr marL="0" indent="0" algn="ctr">
              <a:buNone/>
            </a:pPr>
            <a:endParaRPr lang="en-US" sz="3600" b="1" dirty="0"/>
          </a:p>
          <a:p>
            <a:pPr marL="0" indent="0" algn="ctr">
              <a:buNone/>
            </a:pPr>
            <a:r>
              <a:rPr lang="en-US" sz="3600" b="1" dirty="0"/>
              <a:t>Clinical Practice Guidelines for the Evaluation and Treatment of Children and Adolescents with Obesity</a:t>
            </a:r>
          </a:p>
          <a:p>
            <a:pPr marL="0" indent="0" algn="ctr">
              <a:buNone/>
            </a:pPr>
            <a:r>
              <a:rPr lang="en-US" sz="3600" dirty="0"/>
              <a:t>  American Academy of Pediatrics, January 9, 2023</a:t>
            </a:r>
          </a:p>
        </p:txBody>
      </p:sp>
      <p:sp>
        <p:nvSpPr>
          <p:cNvPr id="3" name="Title 2">
            <a:extLst>
              <a:ext uri="{FF2B5EF4-FFF2-40B4-BE49-F238E27FC236}">
                <a16:creationId xmlns="" xmlns:a16="http://schemas.microsoft.com/office/drawing/2014/main" id="{604A0B1C-8C9A-54E4-50B6-7FC4825F507A}"/>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33130899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D1D6B61-AFDA-15C3-62DF-5A3B8AAB9CF4}"/>
              </a:ext>
            </a:extLst>
          </p:cNvPr>
          <p:cNvSpPr>
            <a:spLocks noGrp="1"/>
          </p:cNvSpPr>
          <p:nvPr>
            <p:ph type="title"/>
          </p:nvPr>
        </p:nvSpPr>
        <p:spPr>
          <a:xfrm>
            <a:off x="1371600" y="685800"/>
            <a:ext cx="9601200" cy="1078549"/>
          </a:xfrm>
        </p:spPr>
        <p:txBody>
          <a:bodyPr/>
          <a:lstStyle/>
          <a:p>
            <a:r>
              <a:rPr lang="en-US" dirty="0"/>
              <a:t>Pediatric Guidelines on Obesity (AAP)</a:t>
            </a:r>
          </a:p>
        </p:txBody>
      </p:sp>
      <p:sp>
        <p:nvSpPr>
          <p:cNvPr id="3" name="Content Placeholder 2">
            <a:extLst>
              <a:ext uri="{FF2B5EF4-FFF2-40B4-BE49-F238E27FC236}">
                <a16:creationId xmlns="" xmlns:a16="http://schemas.microsoft.com/office/drawing/2014/main" id="{7863F023-A16B-93D8-89B3-7356C98EA985}"/>
              </a:ext>
            </a:extLst>
          </p:cNvPr>
          <p:cNvSpPr>
            <a:spLocks noGrp="1"/>
          </p:cNvSpPr>
          <p:nvPr>
            <p:ph idx="1"/>
          </p:nvPr>
        </p:nvSpPr>
        <p:spPr>
          <a:xfrm>
            <a:off x="1371600" y="1549941"/>
            <a:ext cx="9601200" cy="5136204"/>
          </a:xfrm>
        </p:spPr>
        <p:txBody>
          <a:bodyPr>
            <a:normAutofit/>
          </a:bodyPr>
          <a:lstStyle/>
          <a:p>
            <a:r>
              <a:rPr lang="en-US" sz="2400" dirty="0"/>
              <a:t>Look at the whole picture</a:t>
            </a:r>
          </a:p>
          <a:p>
            <a:r>
              <a:rPr lang="en-US" sz="2400" dirty="0"/>
              <a:t>See children with obesity regularly</a:t>
            </a:r>
          </a:p>
          <a:p>
            <a:r>
              <a:rPr lang="en-US" sz="2400" dirty="0"/>
              <a:t>Comprehensive intensive health behavior lifestyle treatment</a:t>
            </a:r>
          </a:p>
          <a:p>
            <a:pPr marL="530352" lvl="1" indent="0">
              <a:buNone/>
            </a:pPr>
            <a:r>
              <a:rPr lang="en-US" sz="2400" dirty="0"/>
              <a:t>Face to face, family-based, multidisciplinary counseling on</a:t>
            </a:r>
          </a:p>
          <a:p>
            <a:pPr lvl="1"/>
            <a:r>
              <a:rPr lang="en-US" sz="2400" dirty="0"/>
              <a:t>Nutrition </a:t>
            </a:r>
            <a:r>
              <a:rPr lang="en-US" sz="2400" dirty="0" smtClean="0"/>
              <a:t>(what we eat)</a:t>
            </a:r>
            <a:endParaRPr lang="en-US" sz="2400" dirty="0"/>
          </a:p>
          <a:p>
            <a:pPr lvl="1"/>
            <a:r>
              <a:rPr lang="en-US" sz="2400" dirty="0"/>
              <a:t>Physical </a:t>
            </a:r>
            <a:r>
              <a:rPr lang="en-US" sz="2400" dirty="0" smtClean="0"/>
              <a:t>activity (what we do)</a:t>
            </a:r>
            <a:endParaRPr lang="en-US" sz="2400" dirty="0"/>
          </a:p>
          <a:p>
            <a:pPr lvl="1"/>
            <a:r>
              <a:rPr lang="en-US" sz="2400" dirty="0"/>
              <a:t>Behavioral </a:t>
            </a:r>
            <a:r>
              <a:rPr lang="en-US" sz="2400" dirty="0" smtClean="0"/>
              <a:t>therapy (what we think)</a:t>
            </a:r>
            <a:endParaRPr lang="en-US" sz="2400" dirty="0"/>
          </a:p>
          <a:p>
            <a:pPr lvl="2"/>
            <a:r>
              <a:rPr lang="en-US" sz="2400" dirty="0"/>
              <a:t>26 hours over at least 3-12 months</a:t>
            </a:r>
          </a:p>
          <a:p>
            <a:pPr lvl="1"/>
            <a:r>
              <a:rPr lang="en-US" sz="2400" dirty="0"/>
              <a:t>Medication</a:t>
            </a:r>
          </a:p>
          <a:p>
            <a:pPr lvl="1"/>
            <a:r>
              <a:rPr lang="en-US" sz="2400" dirty="0"/>
              <a:t>Bariatric surgery</a:t>
            </a:r>
          </a:p>
        </p:txBody>
      </p:sp>
      <p:pic>
        <p:nvPicPr>
          <p:cNvPr id="4" name="Picture 2" descr="Should Obese Children Be Taken From Their Homes and Put Into Foster Care?">
            <a:extLst>
              <a:ext uri="{FF2B5EF4-FFF2-40B4-BE49-F238E27FC236}">
                <a16:creationId xmlns="" xmlns:a16="http://schemas.microsoft.com/office/drawing/2014/main" id="{F65FAB70-2832-8DB5-F12C-F8E7F0A2CBC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tretch/>
        </p:blipFill>
        <p:spPr bwMode="auto">
          <a:xfrm>
            <a:off x="7571040" y="3495675"/>
            <a:ext cx="4280477" cy="3218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98602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EF92053-D83D-A655-81AC-6CE878508044}"/>
              </a:ext>
            </a:extLst>
          </p:cNvPr>
          <p:cNvSpPr>
            <a:spLocks noGrp="1"/>
          </p:cNvSpPr>
          <p:nvPr>
            <p:ph type="title"/>
          </p:nvPr>
        </p:nvSpPr>
        <p:spPr/>
        <p:txBody>
          <a:bodyPr/>
          <a:lstStyle/>
          <a:p>
            <a:endParaRPr lang="en-US"/>
          </a:p>
        </p:txBody>
      </p:sp>
      <p:sp>
        <p:nvSpPr>
          <p:cNvPr id="3" name="Content Placeholder 2">
            <a:extLst>
              <a:ext uri="{FF2B5EF4-FFF2-40B4-BE49-F238E27FC236}">
                <a16:creationId xmlns="" xmlns:a16="http://schemas.microsoft.com/office/drawing/2014/main" id="{AC98FC02-55F4-4B6D-D64E-2BA7CAAA5128}"/>
              </a:ext>
            </a:extLst>
          </p:cNvPr>
          <p:cNvSpPr>
            <a:spLocks noGrp="1"/>
          </p:cNvSpPr>
          <p:nvPr>
            <p:ph idx="1"/>
          </p:nvPr>
        </p:nvSpPr>
        <p:spPr/>
        <p:txBody>
          <a:bodyPr>
            <a:normAutofit fontScale="92500"/>
          </a:bodyPr>
          <a:lstStyle/>
          <a:p>
            <a:r>
              <a:rPr lang="en-US" sz="3600" dirty="0"/>
              <a:t>Lifestyle interventions are the foundation of management</a:t>
            </a:r>
          </a:p>
          <a:p>
            <a:pPr marL="0" indent="0">
              <a:buNone/>
            </a:pPr>
            <a:r>
              <a:rPr lang="en-US" sz="3600" dirty="0"/>
              <a:t>BUT</a:t>
            </a:r>
          </a:p>
          <a:p>
            <a:r>
              <a:rPr lang="en-US" sz="3600" dirty="0"/>
              <a:t>They have limited effectiveness and durability</a:t>
            </a:r>
          </a:p>
          <a:p>
            <a:r>
              <a:rPr lang="en-US" sz="3600" dirty="0"/>
              <a:t>They result in the least weight loss but they are the safest</a:t>
            </a:r>
          </a:p>
          <a:p>
            <a:endParaRPr lang="en-US" dirty="0"/>
          </a:p>
        </p:txBody>
      </p:sp>
    </p:spTree>
    <p:extLst>
      <p:ext uri="{BB962C8B-B14F-4D97-AF65-F5344CB8AC3E}">
        <p14:creationId xmlns:p14="http://schemas.microsoft.com/office/powerpoint/2010/main" val="3029150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67A0A924-C59C-AB6E-AFCA-7F59E3054DF2}"/>
              </a:ext>
            </a:extLst>
          </p:cNvPr>
          <p:cNvSpPr>
            <a:spLocks noGrp="1"/>
          </p:cNvSpPr>
          <p:nvPr>
            <p:ph idx="1"/>
          </p:nvPr>
        </p:nvSpPr>
        <p:spPr/>
        <p:txBody>
          <a:bodyPr>
            <a:normAutofit fontScale="32500" lnSpcReduction="20000"/>
          </a:bodyPr>
          <a:lstStyle/>
          <a:p>
            <a:r>
              <a:rPr lang="en-US" sz="8600" dirty="0"/>
              <a:t>Have children and youth select the meals or look at menus, and help shop for and prepare the meal</a:t>
            </a:r>
          </a:p>
          <a:p>
            <a:r>
              <a:rPr lang="en-US" sz="8600" dirty="0"/>
              <a:t>Put fork down between bites</a:t>
            </a:r>
          </a:p>
          <a:p>
            <a:pPr>
              <a:spcAft>
                <a:spcPts val="600"/>
              </a:spcAft>
            </a:pPr>
            <a:r>
              <a:rPr lang="en-US" sz="8600" dirty="0"/>
              <a:t>Have low calorie, colorful foods available easy to grab (washed and in front of the refrigerator or in small bags) [fruit, vegetables cut up, yogurt, trail mix]</a:t>
            </a:r>
          </a:p>
          <a:p>
            <a:pPr>
              <a:spcAft>
                <a:spcPts val="600"/>
              </a:spcAft>
            </a:pPr>
            <a:r>
              <a:rPr lang="en-US" sz="8600" dirty="0"/>
              <a:t>Serve EVERYONE correct portion size; use smaller plates</a:t>
            </a:r>
          </a:p>
          <a:p>
            <a:pPr>
              <a:spcAft>
                <a:spcPts val="600"/>
              </a:spcAft>
            </a:pPr>
            <a:r>
              <a:rPr lang="en-US" sz="8600" dirty="0"/>
              <a:t>Dessert does not have to be part of a meal; perhaps for special occasions</a:t>
            </a:r>
          </a:p>
          <a:p>
            <a:pPr>
              <a:spcAft>
                <a:spcPts val="600"/>
              </a:spcAft>
            </a:pPr>
            <a:r>
              <a:rPr lang="en-US" sz="8600" dirty="0"/>
              <a:t>No specific diet recommended for children</a:t>
            </a:r>
            <a:endParaRPr lang="en-US" sz="8600" b="1" dirty="0"/>
          </a:p>
          <a:p>
            <a:endParaRPr lang="en-US" dirty="0"/>
          </a:p>
          <a:p>
            <a:endParaRPr lang="en-US" dirty="0"/>
          </a:p>
          <a:p>
            <a:endParaRPr lang="en-US" dirty="0"/>
          </a:p>
        </p:txBody>
      </p:sp>
      <p:sp>
        <p:nvSpPr>
          <p:cNvPr id="3" name="Title 2">
            <a:extLst>
              <a:ext uri="{FF2B5EF4-FFF2-40B4-BE49-F238E27FC236}">
                <a16:creationId xmlns="" xmlns:a16="http://schemas.microsoft.com/office/drawing/2014/main" id="{EA84D13B-059D-E8EA-CBD7-24758967B84A}"/>
              </a:ext>
            </a:extLst>
          </p:cNvPr>
          <p:cNvSpPr>
            <a:spLocks noGrp="1"/>
          </p:cNvSpPr>
          <p:nvPr>
            <p:ph type="title"/>
          </p:nvPr>
        </p:nvSpPr>
        <p:spPr/>
        <p:txBody>
          <a:bodyPr/>
          <a:lstStyle/>
          <a:p>
            <a:r>
              <a:rPr lang="en-US" dirty="0"/>
              <a:t>Food/ Nutrition</a:t>
            </a:r>
          </a:p>
        </p:txBody>
      </p:sp>
    </p:spTree>
    <p:extLst>
      <p:ext uri="{BB962C8B-B14F-4D97-AF65-F5344CB8AC3E}">
        <p14:creationId xmlns:p14="http://schemas.microsoft.com/office/powerpoint/2010/main" val="32234633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r>
              <a:rPr lang="en-US" dirty="0"/>
              <a:t>Promote a healthful diet, activity and environment</a:t>
            </a:r>
          </a:p>
          <a:p>
            <a:r>
              <a:rPr lang="en-US" dirty="0"/>
              <a:t>Messages about nutrition and activity should be on bulletin boards, school websites, columns in school or community paper, health information sent home to parents</a:t>
            </a:r>
          </a:p>
          <a:p>
            <a:r>
              <a:rPr lang="en-US" dirty="0"/>
              <a:t>Science projects on the amount of sugar in sodas.</a:t>
            </a:r>
          </a:p>
          <a:p>
            <a:r>
              <a:rPr lang="en-US" dirty="0"/>
              <a:t>Be a role model, even if you are overweight; you know how hard it is</a:t>
            </a:r>
          </a:p>
          <a:p>
            <a:r>
              <a:rPr lang="en-US" dirty="0"/>
              <a:t>Praise families who are initiating preventive and healthy measures</a:t>
            </a:r>
          </a:p>
          <a:p>
            <a:endParaRPr lang="en-US" dirty="0"/>
          </a:p>
        </p:txBody>
      </p:sp>
      <p:sp>
        <p:nvSpPr>
          <p:cNvPr id="2" name="Title 1"/>
          <p:cNvSpPr>
            <a:spLocks noGrp="1"/>
          </p:cNvSpPr>
          <p:nvPr>
            <p:ph type="title"/>
          </p:nvPr>
        </p:nvSpPr>
        <p:spPr/>
        <p:txBody>
          <a:bodyPr/>
          <a:lstStyle/>
          <a:p>
            <a:r>
              <a:rPr lang="en-US" dirty="0" smtClean="0"/>
              <a:t>Prevention via School Nurses</a:t>
            </a:r>
            <a:endParaRPr lang="en-US" dirty="0"/>
          </a:p>
        </p:txBody>
      </p:sp>
    </p:spTree>
    <p:extLst>
      <p:ext uri="{BB962C8B-B14F-4D97-AF65-F5344CB8AC3E}">
        <p14:creationId xmlns:p14="http://schemas.microsoft.com/office/powerpoint/2010/main" val="15539632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Obesity Medicine Association:</a:t>
            </a:r>
            <a:br>
              <a:rPr lang="en-US" dirty="0"/>
            </a:br>
            <a:r>
              <a:rPr lang="en-US" dirty="0"/>
              <a:t>Definition of Obesity</a:t>
            </a:r>
          </a:p>
        </p:txBody>
      </p:sp>
      <p:sp>
        <p:nvSpPr>
          <p:cNvPr id="3" name="Content Placeholder 2"/>
          <p:cNvSpPr>
            <a:spLocks noGrp="1"/>
          </p:cNvSpPr>
          <p:nvPr>
            <p:ph idx="1"/>
          </p:nvPr>
        </p:nvSpPr>
        <p:spPr/>
        <p:txBody>
          <a:bodyPr/>
          <a:lstStyle/>
          <a:p>
            <a:r>
              <a:rPr lang="en-US" sz="3200" dirty="0"/>
              <a:t>“a chronic, </a:t>
            </a:r>
            <a:r>
              <a:rPr lang="en-US" sz="3200" u="sng" dirty="0"/>
              <a:t>relapsing</a:t>
            </a:r>
            <a:r>
              <a:rPr lang="en-US" sz="3200" dirty="0"/>
              <a:t>, </a:t>
            </a:r>
            <a:r>
              <a:rPr lang="en-US" sz="3200" u="sng" dirty="0"/>
              <a:t>multi-factorial</a:t>
            </a:r>
            <a:r>
              <a:rPr lang="en-US" sz="3200" dirty="0"/>
              <a:t>, </a:t>
            </a:r>
            <a:r>
              <a:rPr lang="en-US" sz="3200" u="sng" dirty="0"/>
              <a:t>neurobehavioral disease</a:t>
            </a:r>
            <a:r>
              <a:rPr lang="en-US" sz="3200" dirty="0"/>
              <a:t>, wherein an increase in body fat promotes adipose tissue dysfunction and abnormal fat mass physical forces, resulting in adverse metabolic, biomechanical, and psychosocial health consequences”</a:t>
            </a:r>
          </a:p>
          <a:p>
            <a:pPr marL="0" indent="0">
              <a:buNone/>
            </a:pPr>
            <a:endParaRPr lang="en-US" dirty="0"/>
          </a:p>
        </p:txBody>
      </p:sp>
    </p:spTree>
    <p:extLst>
      <p:ext uri="{BB962C8B-B14F-4D97-AF65-F5344CB8AC3E}">
        <p14:creationId xmlns:p14="http://schemas.microsoft.com/office/powerpoint/2010/main" val="15085611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a:bodyPr>
          <a:lstStyle/>
          <a:p>
            <a:r>
              <a:rPr lang="en-US" dirty="0"/>
              <a:t>Avoid skipping breakfast</a:t>
            </a:r>
          </a:p>
          <a:p>
            <a:pPr lvl="1"/>
            <a:r>
              <a:rPr lang="en-US" dirty="0"/>
              <a:t>Time-restricted eating is not for children (8-10 hours of eating; 5% weight loss)</a:t>
            </a:r>
          </a:p>
          <a:p>
            <a:pPr>
              <a:spcAft>
                <a:spcPts val="600"/>
              </a:spcAft>
            </a:pPr>
            <a:r>
              <a:rPr lang="en-US" dirty="0"/>
              <a:t>Don’t force completion of meal; limit between-meal snacks</a:t>
            </a:r>
          </a:p>
          <a:p>
            <a:pPr>
              <a:spcAft>
                <a:spcPts val="600"/>
              </a:spcAft>
            </a:pPr>
            <a:r>
              <a:rPr lang="en-US" dirty="0"/>
              <a:t>Do not focus on foods and how one looks; talk health</a:t>
            </a:r>
          </a:p>
          <a:p>
            <a:pPr>
              <a:spcAft>
                <a:spcPts val="600"/>
              </a:spcAft>
            </a:pPr>
            <a:r>
              <a:rPr lang="en-US" dirty="0"/>
              <a:t>Have water or milk with meals; no juices or sugared beverages</a:t>
            </a:r>
          </a:p>
        </p:txBody>
      </p:sp>
      <p:sp>
        <p:nvSpPr>
          <p:cNvPr id="5" name="Title 4"/>
          <p:cNvSpPr>
            <a:spLocks noGrp="1"/>
          </p:cNvSpPr>
          <p:nvPr>
            <p:ph type="title"/>
          </p:nvPr>
        </p:nvSpPr>
        <p:spPr/>
        <p:txBody>
          <a:bodyPr/>
          <a:lstStyle/>
          <a:p>
            <a:r>
              <a:rPr lang="en-US" dirty="0" smtClean="0"/>
              <a:t>Prevention for families</a:t>
            </a:r>
            <a:r>
              <a:rPr lang="en-US" dirty="0"/>
              <a:t>	</a:t>
            </a:r>
          </a:p>
        </p:txBody>
      </p:sp>
    </p:spTree>
    <p:extLst>
      <p:ext uri="{BB962C8B-B14F-4D97-AF65-F5344CB8AC3E}">
        <p14:creationId xmlns:p14="http://schemas.microsoft.com/office/powerpoint/2010/main" val="13971213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259732"/>
          </a:xfrm>
        </p:spPr>
        <p:txBody>
          <a:bodyPr>
            <a:normAutofit fontScale="90000"/>
          </a:bodyPr>
          <a:lstStyle/>
          <a:p>
            <a:r>
              <a:rPr lang="en-US" dirty="0"/>
              <a:t>Activity recommendations for children</a:t>
            </a:r>
            <a:br>
              <a:rPr lang="en-US" dirty="0"/>
            </a:br>
            <a:r>
              <a:rPr lang="en-US" dirty="0"/>
              <a:t>	(Do NOT call it exercise)</a:t>
            </a:r>
          </a:p>
        </p:txBody>
      </p:sp>
      <p:sp>
        <p:nvSpPr>
          <p:cNvPr id="3" name="Content Placeholder 2"/>
          <p:cNvSpPr>
            <a:spLocks noGrp="1"/>
          </p:cNvSpPr>
          <p:nvPr>
            <p:ph idx="1"/>
          </p:nvPr>
        </p:nvSpPr>
        <p:spPr>
          <a:xfrm>
            <a:off x="1233055" y="1945532"/>
            <a:ext cx="10612581" cy="4829918"/>
          </a:xfrm>
        </p:spPr>
        <p:txBody>
          <a:bodyPr>
            <a:normAutofit fontScale="92500"/>
          </a:bodyPr>
          <a:lstStyle/>
          <a:p>
            <a:r>
              <a:rPr lang="en-US" sz="2400" dirty="0"/>
              <a:t>For ages 3-5: they should be active throughout the day</a:t>
            </a:r>
          </a:p>
          <a:p>
            <a:r>
              <a:rPr lang="en-US" sz="2400" dirty="0"/>
              <a:t>Children 6-17 should engage in 60 minutes of moderate to vigorous aerobic physical activity every day (CDC)     [a 7-8 out of 10 for 1-10 activity intensity]</a:t>
            </a:r>
          </a:p>
          <a:p>
            <a:pPr lvl="1"/>
            <a:r>
              <a:rPr lang="en-US" sz="2400" b="1" dirty="0"/>
              <a:t>Aerobic activity </a:t>
            </a:r>
            <a:r>
              <a:rPr lang="en-US" sz="2400" dirty="0"/>
              <a:t>to increase heart rate (brisk walking at least </a:t>
            </a:r>
            <a:r>
              <a:rPr lang="en-US" sz="2400" dirty="0" smtClean="0"/>
              <a:t>3/week)</a:t>
            </a:r>
            <a:endParaRPr lang="en-US" sz="2400" dirty="0"/>
          </a:p>
          <a:p>
            <a:pPr lvl="1"/>
            <a:r>
              <a:rPr lang="en-US" sz="2400" b="1" dirty="0"/>
              <a:t>Muscle strengthening </a:t>
            </a:r>
            <a:r>
              <a:rPr lang="en-US" sz="2400" dirty="0"/>
              <a:t>(climbing </a:t>
            </a:r>
            <a:r>
              <a:rPr lang="en-US" sz="2400" dirty="0" smtClean="0"/>
              <a:t>monkey </a:t>
            </a:r>
            <a:r>
              <a:rPr lang="en-US" sz="2400" dirty="0"/>
              <a:t>bars, push ups, gymnastics) 3/week</a:t>
            </a:r>
          </a:p>
          <a:p>
            <a:pPr lvl="1"/>
            <a:r>
              <a:rPr lang="en-US" sz="2400" b="1" dirty="0"/>
              <a:t>Bone strength </a:t>
            </a:r>
            <a:r>
              <a:rPr lang="en-US" sz="2400" dirty="0"/>
              <a:t>(running, jumping, jump rope) 3/week</a:t>
            </a:r>
          </a:p>
          <a:p>
            <a:pPr lvl="2"/>
            <a:r>
              <a:rPr lang="en-US" sz="2400" dirty="0"/>
              <a:t>33%-43% of total bone mass is acquired in adolescent years; therefore bone health is important</a:t>
            </a:r>
          </a:p>
          <a:p>
            <a:pPr lvl="2"/>
            <a:r>
              <a:rPr lang="en-US" sz="2400" dirty="0"/>
              <a:t>Peak bone mass is age 30; therefore the more you have then, the later the development of osteoporosis</a:t>
            </a:r>
          </a:p>
          <a:p>
            <a:pPr marL="530352" lvl="1" indent="0">
              <a:buNone/>
            </a:pPr>
            <a:r>
              <a:rPr lang="en-US" sz="2400" dirty="0"/>
              <a:t>(Only 35% of male teens and 17% of female teens met this criteria)</a:t>
            </a:r>
          </a:p>
          <a:p>
            <a:pPr marL="0" indent="0">
              <a:buNone/>
            </a:pPr>
            <a:endParaRPr lang="en-US" dirty="0"/>
          </a:p>
        </p:txBody>
      </p:sp>
    </p:spTree>
    <p:extLst>
      <p:ext uri="{BB962C8B-B14F-4D97-AF65-F5344CB8AC3E}">
        <p14:creationId xmlns:p14="http://schemas.microsoft.com/office/powerpoint/2010/main" val="26664629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a:t>
            </a:r>
          </a:p>
        </p:txBody>
      </p:sp>
      <p:sp>
        <p:nvSpPr>
          <p:cNvPr id="3" name="Content Placeholder 2"/>
          <p:cNvSpPr>
            <a:spLocks noGrp="1"/>
          </p:cNvSpPr>
          <p:nvPr>
            <p:ph idx="1"/>
          </p:nvPr>
        </p:nvSpPr>
        <p:spPr>
          <a:xfrm>
            <a:off x="1371600" y="1695450"/>
            <a:ext cx="9601200" cy="4927600"/>
          </a:xfrm>
        </p:spPr>
        <p:txBody>
          <a:bodyPr>
            <a:normAutofit/>
          </a:bodyPr>
          <a:lstStyle/>
          <a:p>
            <a:r>
              <a:rPr lang="en-US" dirty="0"/>
              <a:t>Exercise is key component of lifestyle change for kids</a:t>
            </a:r>
          </a:p>
          <a:p>
            <a:r>
              <a:rPr lang="en-US" dirty="0"/>
              <a:t>Issue: Decreased physical education and recess in schools</a:t>
            </a:r>
          </a:p>
          <a:p>
            <a:pPr lvl="1"/>
            <a:r>
              <a:rPr lang="en-US" dirty="0"/>
              <a:t>17 states require physical education in elementary schools; 4 states mandate recess</a:t>
            </a:r>
          </a:p>
          <a:p>
            <a:pPr lvl="1"/>
            <a:r>
              <a:rPr lang="en-US" dirty="0"/>
              <a:t>Excuse is to improve performance on standardized tests</a:t>
            </a:r>
          </a:p>
          <a:p>
            <a:pPr lvl="2"/>
            <a:r>
              <a:rPr lang="en-US" sz="2000" dirty="0"/>
              <a:t>increased or maintained their grades and scores on standardized tests, increased their attention in the classroom and decreased off-task behaviors (fidgeting)</a:t>
            </a:r>
          </a:p>
          <a:p>
            <a:pPr lvl="2"/>
            <a:r>
              <a:rPr lang="en-US" sz="2000" dirty="0"/>
              <a:t>Exercise confers many benefits (improves insulin sensitivity, reduces blood pressure, redistributes fat) </a:t>
            </a:r>
          </a:p>
          <a:p>
            <a:pPr lvl="2"/>
            <a:r>
              <a:rPr lang="en-US" sz="2000" dirty="0"/>
              <a:t>Improves mood and well being ?? </a:t>
            </a:r>
          </a:p>
          <a:p>
            <a:r>
              <a:rPr lang="en-US" dirty="0"/>
              <a:t>Do NOT assume that exercise makes you feel “better” afterwards; some feel miserable and have no endorphin release</a:t>
            </a:r>
          </a:p>
          <a:p>
            <a:pPr marL="0" indent="0">
              <a:buNone/>
            </a:pPr>
            <a:endParaRPr lang="en-US" dirty="0"/>
          </a:p>
          <a:p>
            <a:endParaRPr lang="en-US" dirty="0"/>
          </a:p>
          <a:p>
            <a:endParaRPr lang="en-US" dirty="0"/>
          </a:p>
          <a:p>
            <a:endParaRPr lang="en-US" dirty="0"/>
          </a:p>
        </p:txBody>
      </p:sp>
    </p:spTree>
    <p:extLst>
      <p:ext uri="{BB962C8B-B14F-4D97-AF65-F5344CB8AC3E}">
        <p14:creationId xmlns:p14="http://schemas.microsoft.com/office/powerpoint/2010/main" val="37214953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1956BF3-1DC7-EB98-B78B-DDC143A9C1E0}"/>
              </a:ext>
            </a:extLst>
          </p:cNvPr>
          <p:cNvSpPr>
            <a:spLocks noGrp="1"/>
          </p:cNvSpPr>
          <p:nvPr>
            <p:ph type="title"/>
          </p:nvPr>
        </p:nvSpPr>
        <p:spPr>
          <a:xfrm>
            <a:off x="1371600" y="685800"/>
            <a:ext cx="9601200" cy="935477"/>
          </a:xfrm>
        </p:spPr>
        <p:txBody>
          <a:bodyPr/>
          <a:lstStyle/>
          <a:p>
            <a:r>
              <a:rPr lang="en-US" dirty="0"/>
              <a:t>Activity</a:t>
            </a:r>
          </a:p>
        </p:txBody>
      </p:sp>
      <p:sp>
        <p:nvSpPr>
          <p:cNvPr id="3" name="Content Placeholder 2">
            <a:extLst>
              <a:ext uri="{FF2B5EF4-FFF2-40B4-BE49-F238E27FC236}">
                <a16:creationId xmlns="" xmlns:a16="http://schemas.microsoft.com/office/drawing/2014/main" id="{EDF0D809-B62B-47C2-6541-BD6BD69CA057}"/>
              </a:ext>
            </a:extLst>
          </p:cNvPr>
          <p:cNvSpPr>
            <a:spLocks noGrp="1"/>
          </p:cNvSpPr>
          <p:nvPr>
            <p:ph idx="1"/>
          </p:nvPr>
        </p:nvSpPr>
        <p:spPr>
          <a:xfrm>
            <a:off x="1371600" y="1555029"/>
            <a:ext cx="9601200" cy="4871712"/>
          </a:xfrm>
        </p:spPr>
        <p:txBody>
          <a:bodyPr>
            <a:normAutofit fontScale="55000" lnSpcReduction="20000"/>
          </a:bodyPr>
          <a:lstStyle/>
          <a:p>
            <a:r>
              <a:rPr lang="en-US" sz="4200" dirty="0">
                <a:latin typeface="Times New Roman" panose="02020603050405020304" pitchFamily="18" charset="0"/>
                <a:cs typeface="Times New Roman" panose="02020603050405020304" pitchFamily="18" charset="0"/>
              </a:rPr>
              <a:t>Studies show ‘screen time’ interferes with activity</a:t>
            </a:r>
          </a:p>
          <a:p>
            <a:pPr lvl="1"/>
            <a:r>
              <a:rPr lang="en-US" sz="4200" dirty="0">
                <a:latin typeface="Times New Roman" panose="02020603050405020304" pitchFamily="18" charset="0"/>
                <a:cs typeface="Times New Roman" panose="02020603050405020304" pitchFamily="18" charset="0"/>
              </a:rPr>
              <a:t>2/3 of children have a TV or tablet in their bedroom</a:t>
            </a:r>
          </a:p>
          <a:p>
            <a:pPr lvl="1"/>
            <a:r>
              <a:rPr lang="en-US" sz="4200" dirty="0">
                <a:latin typeface="Times New Roman" panose="02020603050405020304" pitchFamily="18" charset="0"/>
                <a:cs typeface="Times New Roman" panose="02020603050405020304" pitchFamily="18" charset="0"/>
              </a:rPr>
              <a:t>AAP recommends 1 hour/day for those 2-5, no screen time in the bedroom or during family meals</a:t>
            </a:r>
          </a:p>
          <a:p>
            <a:r>
              <a:rPr lang="en-US" sz="4200" dirty="0">
                <a:latin typeface="Times New Roman" panose="02020603050405020304" pitchFamily="18" charset="0"/>
                <a:cs typeface="Times New Roman" panose="02020603050405020304" pitchFamily="18" charset="0"/>
              </a:rPr>
              <a:t>Good sleep habits are tied to healthier weight</a:t>
            </a:r>
          </a:p>
          <a:p>
            <a:r>
              <a:rPr lang="en-US" sz="4200" dirty="0">
                <a:latin typeface="Times New Roman" panose="02020603050405020304" pitchFamily="18" charset="0"/>
                <a:cs typeface="Times New Roman" panose="02020603050405020304" pitchFamily="18" charset="0"/>
              </a:rPr>
              <a:t>Issue: Is the community safe for activity?</a:t>
            </a:r>
          </a:p>
          <a:p>
            <a:pPr lvl="1"/>
            <a:r>
              <a:rPr lang="en-US" sz="4200" dirty="0">
                <a:latin typeface="Times New Roman" panose="02020603050405020304" pitchFamily="18" charset="0"/>
                <a:cs typeface="Times New Roman" panose="02020603050405020304" pitchFamily="18" charset="0"/>
              </a:rPr>
              <a:t>Children are kept indoors due to crime and abductions</a:t>
            </a:r>
          </a:p>
          <a:p>
            <a:r>
              <a:rPr lang="en-US" sz="4200" dirty="0">
                <a:latin typeface="Times New Roman" panose="02020603050405020304" pitchFamily="18" charset="0"/>
                <a:cs typeface="Times New Roman" panose="02020603050405020304" pitchFamily="18" charset="0"/>
              </a:rPr>
              <a:t>Avoid body image issues</a:t>
            </a:r>
          </a:p>
          <a:p>
            <a:r>
              <a:rPr lang="en-US" sz="4200" dirty="0">
                <a:latin typeface="Times New Roman" panose="02020603050405020304" pitchFamily="18" charset="0"/>
                <a:cs typeface="Times New Roman" panose="02020603050405020304" pitchFamily="18" charset="0"/>
              </a:rPr>
              <a:t>Avoid  associating activity/exercise with weight or weight loss</a:t>
            </a:r>
          </a:p>
          <a:p>
            <a:r>
              <a:rPr lang="en-US" sz="4200" dirty="0">
                <a:latin typeface="Times New Roman" panose="02020603050405020304" pitchFamily="18" charset="0"/>
                <a:cs typeface="Times New Roman" panose="02020603050405020304" pitchFamily="18" charset="0"/>
              </a:rPr>
              <a:t> Do not say the exercise “is not long enough” or “not hard enough”</a:t>
            </a:r>
          </a:p>
          <a:p>
            <a:r>
              <a:rPr lang="en-US" sz="4200" dirty="0">
                <a:latin typeface="Times New Roman" panose="02020603050405020304" pitchFamily="18" charset="0"/>
                <a:cs typeface="Times New Roman" panose="02020603050405020304" pitchFamily="18" charset="0"/>
              </a:rPr>
              <a:t>Talk about the benefits of exercise: better sleep, better concentration, being stronger, being healthier</a:t>
            </a:r>
          </a:p>
          <a:p>
            <a:r>
              <a:rPr lang="en-US" sz="4200" dirty="0">
                <a:latin typeface="Times New Roman" panose="02020603050405020304" pitchFamily="18" charset="0"/>
                <a:cs typeface="Times New Roman" panose="02020603050405020304" pitchFamily="18" charset="0"/>
              </a:rPr>
              <a:t>Remember that Exercise Is Medicine</a:t>
            </a:r>
          </a:p>
          <a:p>
            <a:endParaRPr lang="en-US" sz="4200" dirty="0">
              <a:latin typeface="Times New Roman" panose="02020603050405020304" pitchFamily="18" charset="0"/>
              <a:cs typeface="Times New Roman" panose="02020603050405020304" pitchFamily="18" charset="0"/>
            </a:endParaRPr>
          </a:p>
          <a:p>
            <a:pPr lvl="1"/>
            <a:endParaRPr lang="en-US" sz="4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883390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DB0CD20-940D-6025-21A6-4970F5D3BAD6}"/>
              </a:ext>
            </a:extLst>
          </p:cNvPr>
          <p:cNvSpPr>
            <a:spLocks noGrp="1"/>
          </p:cNvSpPr>
          <p:nvPr>
            <p:ph type="title"/>
          </p:nvPr>
        </p:nvSpPr>
        <p:spPr>
          <a:xfrm>
            <a:off x="1371600" y="685800"/>
            <a:ext cx="9601200" cy="1060450"/>
          </a:xfrm>
        </p:spPr>
        <p:txBody>
          <a:bodyPr/>
          <a:lstStyle/>
          <a:p>
            <a:r>
              <a:rPr lang="en-US" dirty="0"/>
              <a:t>Exercise/Activity</a:t>
            </a:r>
          </a:p>
        </p:txBody>
      </p:sp>
      <p:sp>
        <p:nvSpPr>
          <p:cNvPr id="3" name="Content Placeholder 2">
            <a:extLst>
              <a:ext uri="{FF2B5EF4-FFF2-40B4-BE49-F238E27FC236}">
                <a16:creationId xmlns="" xmlns:a16="http://schemas.microsoft.com/office/drawing/2014/main" id="{28DDB878-BD0A-5F4A-DBF8-76583298F3F5}"/>
              </a:ext>
            </a:extLst>
          </p:cNvPr>
          <p:cNvSpPr>
            <a:spLocks noGrp="1"/>
          </p:cNvSpPr>
          <p:nvPr>
            <p:ph idx="1"/>
          </p:nvPr>
        </p:nvSpPr>
        <p:spPr>
          <a:xfrm>
            <a:off x="1371600" y="2470826"/>
            <a:ext cx="9601200" cy="4124526"/>
          </a:xfrm>
        </p:spPr>
        <p:txBody>
          <a:bodyPr>
            <a:normAutofit/>
          </a:bodyPr>
          <a:lstStyle/>
          <a:p>
            <a:r>
              <a:rPr lang="en-US" sz="2000" dirty="0"/>
              <a:t>Understand that one mile of walking uses 100 calories,</a:t>
            </a:r>
          </a:p>
          <a:p>
            <a:pPr marL="0" indent="0">
              <a:buNone/>
            </a:pPr>
            <a:r>
              <a:rPr lang="en-US" sz="2000" dirty="0"/>
              <a:t>          which equals 2 </a:t>
            </a:r>
            <a:r>
              <a:rPr lang="en-US" sz="2000" dirty="0" err="1"/>
              <a:t>oreo</a:t>
            </a:r>
            <a:r>
              <a:rPr lang="en-US" sz="2000" dirty="0"/>
              <a:t> cookies</a:t>
            </a:r>
          </a:p>
          <a:p>
            <a:r>
              <a:rPr lang="en-US" dirty="0"/>
              <a:t>Parental support and modeling is essential</a:t>
            </a:r>
          </a:p>
          <a:p>
            <a:r>
              <a:rPr lang="en-US" dirty="0"/>
              <a:t>What if you severely limit food and exercise vigorously and do not lose weight?</a:t>
            </a:r>
          </a:p>
          <a:p>
            <a:pPr lvl="1"/>
            <a:r>
              <a:rPr lang="en-US" dirty="0"/>
              <a:t>Starvation response</a:t>
            </a:r>
          </a:p>
          <a:p>
            <a:endParaRPr lang="en-US" dirty="0"/>
          </a:p>
          <a:p>
            <a:r>
              <a:rPr lang="en-US" dirty="0"/>
              <a:t>For adults, British study showed 8 minutes/d of vigorous activity improves health</a:t>
            </a:r>
          </a:p>
          <a:p>
            <a:pPr lvl="1"/>
            <a:r>
              <a:rPr lang="en-US" dirty="0"/>
              <a:t>Vigorous is increasing metabolic rate 6x the resting rate</a:t>
            </a:r>
          </a:p>
          <a:p>
            <a:pPr lvl="1"/>
            <a:endParaRPr lang="en-US" dirty="0"/>
          </a:p>
        </p:txBody>
      </p:sp>
      <p:pic>
        <p:nvPicPr>
          <p:cNvPr id="4" name="Picture 2" descr="30 stone at 13: meet the obese teenagers going under the knife | Obesity |  The Guardian">
            <a:extLst>
              <a:ext uri="{FF2B5EF4-FFF2-40B4-BE49-F238E27FC236}">
                <a16:creationId xmlns="" xmlns:a16="http://schemas.microsoft.com/office/drawing/2014/main" id="{2E230774-E0A8-70FA-4CFE-41AEAA4A5F3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485" r="4738" b="1"/>
          <a:stretch/>
        </p:blipFill>
        <p:spPr bwMode="auto">
          <a:xfrm>
            <a:off x="8166100" y="-352429"/>
            <a:ext cx="3937009" cy="4429129"/>
          </a:xfrm>
          <a:custGeom>
            <a:avLst/>
            <a:gdLst/>
            <a:ahLst/>
            <a:cxnLst/>
            <a:rect l="l" t="t" r="r" b="b"/>
            <a:pathLst>
              <a:path w="6095999" h="6858000">
                <a:moveTo>
                  <a:pt x="0" y="0"/>
                </a:moveTo>
                <a:lnTo>
                  <a:pt x="6095999" y="0"/>
                </a:lnTo>
                <a:lnTo>
                  <a:pt x="6095999" y="6858000"/>
                </a:lnTo>
                <a:lnTo>
                  <a:pt x="0" y="6858000"/>
                </a:lnTo>
                <a:lnTo>
                  <a:pt x="0" y="6857999"/>
                </a:lnTo>
                <a:lnTo>
                  <a:pt x="4220980" y="6857999"/>
                </a:lnTo>
                <a:lnTo>
                  <a:pt x="4213164" y="6851010"/>
                </a:lnTo>
                <a:cubicBezTo>
                  <a:pt x="4181666" y="6825777"/>
                  <a:pt x="4066661" y="6744343"/>
                  <a:pt x="4062999" y="6737842"/>
                </a:cubicBezTo>
                <a:cubicBezTo>
                  <a:pt x="4024279" y="6693220"/>
                  <a:pt x="4060463" y="6731339"/>
                  <a:pt x="3994350" y="6686435"/>
                </a:cubicBezTo>
                <a:cubicBezTo>
                  <a:pt x="3947033" y="6670674"/>
                  <a:pt x="3899856" y="6566625"/>
                  <a:pt x="3859426" y="6512643"/>
                </a:cubicBezTo>
                <a:cubicBezTo>
                  <a:pt x="3843619" y="6494605"/>
                  <a:pt x="3819111" y="6476220"/>
                  <a:pt x="3795266" y="6469055"/>
                </a:cubicBezTo>
                <a:cubicBezTo>
                  <a:pt x="3772240" y="6479507"/>
                  <a:pt x="3769424" y="6446115"/>
                  <a:pt x="3752228" y="6440526"/>
                </a:cubicBezTo>
                <a:cubicBezTo>
                  <a:pt x="3742060" y="6447641"/>
                  <a:pt x="3719048" y="6424775"/>
                  <a:pt x="3716355" y="6414007"/>
                </a:cubicBezTo>
                <a:cubicBezTo>
                  <a:pt x="3729286" y="6392352"/>
                  <a:pt x="3629924" y="6387100"/>
                  <a:pt x="3629916" y="6370687"/>
                </a:cubicBezTo>
                <a:cubicBezTo>
                  <a:pt x="3600280" y="6362353"/>
                  <a:pt x="3495200" y="6368444"/>
                  <a:pt x="3479034" y="6339494"/>
                </a:cubicBezTo>
                <a:cubicBezTo>
                  <a:pt x="3420435" y="6317314"/>
                  <a:pt x="3345614" y="6290932"/>
                  <a:pt x="3319627" y="6285893"/>
                </a:cubicBezTo>
                <a:cubicBezTo>
                  <a:pt x="3282294" y="6327705"/>
                  <a:pt x="3185936" y="6185255"/>
                  <a:pt x="3075494" y="6164273"/>
                </a:cubicBezTo>
                <a:cubicBezTo>
                  <a:pt x="3059427" y="6166243"/>
                  <a:pt x="3051440" y="6164859"/>
                  <a:pt x="3050019" y="6153683"/>
                </a:cubicBezTo>
                <a:cubicBezTo>
                  <a:pt x="3016030" y="6146243"/>
                  <a:pt x="2991340" y="6114870"/>
                  <a:pt x="2963636" y="6123708"/>
                </a:cubicBezTo>
                <a:cubicBezTo>
                  <a:pt x="2928425" y="6105855"/>
                  <a:pt x="2947049" y="6092097"/>
                  <a:pt x="2914912" y="6078439"/>
                </a:cubicBezTo>
                <a:lnTo>
                  <a:pt x="2770812" y="6041758"/>
                </a:lnTo>
                <a:cubicBezTo>
                  <a:pt x="2750466" y="6034724"/>
                  <a:pt x="2729222" y="6014032"/>
                  <a:pt x="2708585" y="6007728"/>
                </a:cubicBezTo>
                <a:lnTo>
                  <a:pt x="2687072" y="6003931"/>
                </a:lnTo>
                <a:lnTo>
                  <a:pt x="2674457" y="5991515"/>
                </a:lnTo>
                <a:cubicBezTo>
                  <a:pt x="2668773" y="5988707"/>
                  <a:pt x="2661696" y="5988167"/>
                  <a:pt x="2652298" y="5991525"/>
                </a:cubicBezTo>
                <a:cubicBezTo>
                  <a:pt x="2634345" y="5986939"/>
                  <a:pt x="2583809" y="5969299"/>
                  <a:pt x="2566743" y="5963996"/>
                </a:cubicBezTo>
                <a:lnTo>
                  <a:pt x="2549903" y="5959709"/>
                </a:lnTo>
                <a:lnTo>
                  <a:pt x="2542177" y="5951723"/>
                </a:lnTo>
                <a:cubicBezTo>
                  <a:pt x="2529898" y="5945994"/>
                  <a:pt x="2498812" y="5935402"/>
                  <a:pt x="2476225" y="5925338"/>
                </a:cubicBezTo>
                <a:cubicBezTo>
                  <a:pt x="2457810" y="5911056"/>
                  <a:pt x="2433846" y="5899348"/>
                  <a:pt x="2406656" y="5891344"/>
                </a:cubicBezTo>
                <a:cubicBezTo>
                  <a:pt x="2400991" y="5896275"/>
                  <a:pt x="2393612" y="5885783"/>
                  <a:pt x="2389160" y="5883030"/>
                </a:cubicBezTo>
                <a:cubicBezTo>
                  <a:pt x="2387458" y="5886701"/>
                  <a:pt x="2375233" y="5885881"/>
                  <a:pt x="2372540" y="5881920"/>
                </a:cubicBezTo>
                <a:cubicBezTo>
                  <a:pt x="2293168" y="5849488"/>
                  <a:pt x="2325743" y="5894734"/>
                  <a:pt x="2283811" y="5862541"/>
                </a:cubicBezTo>
                <a:cubicBezTo>
                  <a:pt x="2275730" y="5859531"/>
                  <a:pt x="2268484" y="5859925"/>
                  <a:pt x="2261759" y="5861764"/>
                </a:cubicBezTo>
                <a:lnTo>
                  <a:pt x="2219265" y="5849327"/>
                </a:lnTo>
                <a:cubicBezTo>
                  <a:pt x="2203078" y="5842651"/>
                  <a:pt x="2185672" y="5837119"/>
                  <a:pt x="2167456" y="5832891"/>
                </a:cubicBezTo>
                <a:cubicBezTo>
                  <a:pt x="2161387" y="5839963"/>
                  <a:pt x="2149583" y="5826532"/>
                  <a:pt x="2143288" y="5823218"/>
                </a:cubicBezTo>
                <a:cubicBezTo>
                  <a:pt x="2141966" y="5828274"/>
                  <a:pt x="2126227" y="5828196"/>
                  <a:pt x="2121889" y="5823116"/>
                </a:cubicBezTo>
                <a:cubicBezTo>
                  <a:pt x="2013448" y="5786297"/>
                  <a:pt x="2065303" y="5844161"/>
                  <a:pt x="2004548" y="5804552"/>
                </a:cubicBezTo>
                <a:cubicBezTo>
                  <a:pt x="1993575" y="5801194"/>
                  <a:pt x="1984449" y="5802325"/>
                  <a:pt x="1976317" y="5805346"/>
                </a:cubicBezTo>
                <a:lnTo>
                  <a:pt x="1960968" y="5813703"/>
                </a:lnTo>
                <a:lnTo>
                  <a:pt x="1951886" y="5808313"/>
                </a:lnTo>
                <a:cubicBezTo>
                  <a:pt x="1914205" y="5801767"/>
                  <a:pt x="1900427" y="5810657"/>
                  <a:pt x="1881129" y="5796205"/>
                </a:cubicBezTo>
                <a:cubicBezTo>
                  <a:pt x="1847467" y="5788576"/>
                  <a:pt x="1808824" y="5783942"/>
                  <a:pt x="1778393" y="5776687"/>
                </a:cubicBezTo>
                <a:cubicBezTo>
                  <a:pt x="1764338" y="5756704"/>
                  <a:pt x="1721542" y="5761928"/>
                  <a:pt x="1698544" y="5752677"/>
                </a:cubicBezTo>
                <a:cubicBezTo>
                  <a:pt x="1688689" y="5744367"/>
                  <a:pt x="1680710" y="5741898"/>
                  <a:pt x="1667763" y="5746936"/>
                </a:cubicBezTo>
                <a:cubicBezTo>
                  <a:pt x="1622782" y="5706970"/>
                  <a:pt x="1636232" y="5740258"/>
                  <a:pt x="1589890" y="5720079"/>
                </a:cubicBezTo>
                <a:cubicBezTo>
                  <a:pt x="1550522" y="5700408"/>
                  <a:pt x="1504390" y="5684235"/>
                  <a:pt x="1470745" y="5647268"/>
                </a:cubicBezTo>
                <a:cubicBezTo>
                  <a:pt x="1465307" y="5637473"/>
                  <a:pt x="1447590" y="5631171"/>
                  <a:pt x="1431171" y="5633192"/>
                </a:cubicBezTo>
                <a:cubicBezTo>
                  <a:pt x="1428344" y="5633540"/>
                  <a:pt x="1425665" y="5634127"/>
                  <a:pt x="1423215" y="5634934"/>
                </a:cubicBezTo>
                <a:cubicBezTo>
                  <a:pt x="1404063" y="5609561"/>
                  <a:pt x="1384477" y="5616951"/>
                  <a:pt x="1377158" y="5600720"/>
                </a:cubicBezTo>
                <a:cubicBezTo>
                  <a:pt x="1337416" y="5587406"/>
                  <a:pt x="1299119" y="5594952"/>
                  <a:pt x="1292001" y="5580595"/>
                </a:cubicBezTo>
                <a:cubicBezTo>
                  <a:pt x="1270404" y="5577445"/>
                  <a:pt x="1236263" y="5586393"/>
                  <a:pt x="1224877" y="5570207"/>
                </a:cubicBezTo>
                <a:cubicBezTo>
                  <a:pt x="1218892" y="5580643"/>
                  <a:pt x="1203320" y="5557444"/>
                  <a:pt x="1188481" y="5562311"/>
                </a:cubicBezTo>
                <a:cubicBezTo>
                  <a:pt x="1177571" y="5566931"/>
                  <a:pt x="1170302" y="5560971"/>
                  <a:pt x="1160620" y="5558862"/>
                </a:cubicBezTo>
                <a:cubicBezTo>
                  <a:pt x="1146504" y="5561577"/>
                  <a:pt x="1106544" y="5545833"/>
                  <a:pt x="1097113" y="5537725"/>
                </a:cubicBezTo>
                <a:cubicBezTo>
                  <a:pt x="1076260" y="5511528"/>
                  <a:pt x="1012618" y="5517876"/>
                  <a:pt x="994944" y="5497522"/>
                </a:cubicBezTo>
                <a:cubicBezTo>
                  <a:pt x="987638" y="5493756"/>
                  <a:pt x="980141" y="5491480"/>
                  <a:pt x="972567" y="5490138"/>
                </a:cubicBezTo>
                <a:lnTo>
                  <a:pt x="927036" y="5488921"/>
                </a:lnTo>
                <a:lnTo>
                  <a:pt x="905198" y="5488488"/>
                </a:lnTo>
                <a:cubicBezTo>
                  <a:pt x="920127" y="5466532"/>
                  <a:pt x="847550" y="5479119"/>
                  <a:pt x="871473" y="5463326"/>
                </a:cubicBezTo>
                <a:cubicBezTo>
                  <a:pt x="835241" y="5455796"/>
                  <a:pt x="824844" y="5441869"/>
                  <a:pt x="787335" y="5431076"/>
                </a:cubicBezTo>
                <a:lnTo>
                  <a:pt x="646418" y="5398569"/>
                </a:lnTo>
                <a:cubicBezTo>
                  <a:pt x="594533" y="5378172"/>
                  <a:pt x="569175" y="5376706"/>
                  <a:pt x="522316" y="5365133"/>
                </a:cubicBezTo>
                <a:cubicBezTo>
                  <a:pt x="485699" y="5316148"/>
                  <a:pt x="451396" y="5327743"/>
                  <a:pt x="425051" y="5295085"/>
                </a:cubicBezTo>
                <a:cubicBezTo>
                  <a:pt x="373115" y="5280721"/>
                  <a:pt x="376598" y="5265782"/>
                  <a:pt x="318461" y="5265657"/>
                </a:cubicBezTo>
                <a:lnTo>
                  <a:pt x="266536" y="5232252"/>
                </a:lnTo>
                <a:cubicBezTo>
                  <a:pt x="254867" y="5225616"/>
                  <a:pt x="251642" y="5227516"/>
                  <a:pt x="248444" y="5225838"/>
                </a:cubicBezTo>
                <a:lnTo>
                  <a:pt x="247345" y="5222181"/>
                </a:lnTo>
                <a:lnTo>
                  <a:pt x="237345" y="5217023"/>
                </a:lnTo>
                <a:lnTo>
                  <a:pt x="219603" y="5204977"/>
                </a:lnTo>
                <a:lnTo>
                  <a:pt x="214443" y="5204489"/>
                </a:lnTo>
                <a:lnTo>
                  <a:pt x="184816" y="5189073"/>
                </a:lnTo>
                <a:lnTo>
                  <a:pt x="183534" y="5189699"/>
                </a:lnTo>
                <a:cubicBezTo>
                  <a:pt x="179981" y="5190754"/>
                  <a:pt x="176085" y="5190869"/>
                  <a:pt x="171363" y="5189023"/>
                </a:cubicBezTo>
                <a:cubicBezTo>
                  <a:pt x="165797" y="5204157"/>
                  <a:pt x="163531" y="5192594"/>
                  <a:pt x="150096" y="5185813"/>
                </a:cubicBezTo>
                <a:lnTo>
                  <a:pt x="59253" y="5172817"/>
                </a:lnTo>
                <a:lnTo>
                  <a:pt x="52526" y="5170052"/>
                </a:lnTo>
                <a:lnTo>
                  <a:pt x="52188" y="5170183"/>
                </a:lnTo>
                <a:cubicBezTo>
                  <a:pt x="50293" y="5169980"/>
                  <a:pt x="47917" y="5169219"/>
                  <a:pt x="44687" y="5167637"/>
                </a:cubicBezTo>
                <a:lnTo>
                  <a:pt x="40261" y="5165012"/>
                </a:lnTo>
                <a:lnTo>
                  <a:pt x="27209" y="5159648"/>
                </a:lnTo>
                <a:lnTo>
                  <a:pt x="21368" y="5159036"/>
                </a:lnTo>
                <a:lnTo>
                  <a:pt x="0" y="515885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86838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65D7395-DB6C-9DE7-3864-114B8D58992D}"/>
              </a:ext>
            </a:extLst>
          </p:cNvPr>
          <p:cNvSpPr>
            <a:spLocks noGrp="1"/>
          </p:cNvSpPr>
          <p:nvPr>
            <p:ph type="title"/>
          </p:nvPr>
        </p:nvSpPr>
        <p:spPr>
          <a:xfrm>
            <a:off x="1371600" y="685800"/>
            <a:ext cx="9601200" cy="1006114"/>
          </a:xfrm>
        </p:spPr>
        <p:txBody>
          <a:bodyPr/>
          <a:lstStyle/>
          <a:p>
            <a:r>
              <a:rPr lang="en-US" dirty="0"/>
              <a:t>Programs</a:t>
            </a:r>
          </a:p>
        </p:txBody>
      </p:sp>
      <p:sp>
        <p:nvSpPr>
          <p:cNvPr id="3" name="Content Placeholder 2">
            <a:extLst>
              <a:ext uri="{FF2B5EF4-FFF2-40B4-BE49-F238E27FC236}">
                <a16:creationId xmlns="" xmlns:a16="http://schemas.microsoft.com/office/drawing/2014/main" id="{DA3FEE83-0F3E-A1A9-230B-06F3CB44A583}"/>
              </a:ext>
            </a:extLst>
          </p:cNvPr>
          <p:cNvSpPr>
            <a:spLocks noGrp="1"/>
          </p:cNvSpPr>
          <p:nvPr>
            <p:ph idx="1"/>
          </p:nvPr>
        </p:nvSpPr>
        <p:spPr>
          <a:xfrm>
            <a:off x="1371600" y="1691915"/>
            <a:ext cx="9601200" cy="4937486"/>
          </a:xfrm>
        </p:spPr>
        <p:txBody>
          <a:bodyPr>
            <a:normAutofit/>
          </a:bodyPr>
          <a:lstStyle/>
          <a:p>
            <a:r>
              <a:rPr lang="en-US" sz="2400" dirty="0"/>
              <a:t>Traffic light diet:</a:t>
            </a:r>
          </a:p>
          <a:p>
            <a:pPr lvl="1"/>
            <a:r>
              <a:rPr lang="en-US" sz="2400" dirty="0"/>
              <a:t> red light (high calorie foods that should be eaten rarely)</a:t>
            </a:r>
          </a:p>
          <a:p>
            <a:pPr lvl="1"/>
            <a:r>
              <a:rPr lang="en-US" sz="2400" dirty="0"/>
              <a:t>yellow light (moderate calorie foods that can be eaten </a:t>
            </a:r>
            <a:r>
              <a:rPr lang="en-US" sz="2400" dirty="0" err="1"/>
              <a:t>occassionally</a:t>
            </a:r>
            <a:r>
              <a:rPr lang="en-US" sz="2400" dirty="0"/>
              <a:t>)</a:t>
            </a:r>
          </a:p>
          <a:p>
            <a:pPr lvl="1"/>
            <a:r>
              <a:rPr lang="en-US" sz="2400" dirty="0"/>
              <a:t>green light (low calorie that can be eaten freely)</a:t>
            </a:r>
          </a:p>
          <a:p>
            <a:r>
              <a:rPr lang="en-US" sz="2400" dirty="0"/>
              <a:t>5-2-1-0</a:t>
            </a:r>
          </a:p>
          <a:p>
            <a:pPr lvl="1"/>
            <a:r>
              <a:rPr lang="en-US" sz="2400" dirty="0"/>
              <a:t>5 fruits and vegetables a day</a:t>
            </a:r>
          </a:p>
          <a:p>
            <a:pPr lvl="1"/>
            <a:r>
              <a:rPr lang="en-US" sz="2400" dirty="0"/>
              <a:t>2 hours or less of screen time</a:t>
            </a:r>
          </a:p>
          <a:p>
            <a:pPr lvl="1"/>
            <a:r>
              <a:rPr lang="en-US" sz="2400" dirty="0"/>
              <a:t>1 hour or more of vigorous activity</a:t>
            </a:r>
          </a:p>
          <a:p>
            <a:pPr lvl="1"/>
            <a:r>
              <a:rPr lang="en-US" sz="2400" dirty="0"/>
              <a:t>0 or nearly 0 sugar-sweetened beverages</a:t>
            </a:r>
          </a:p>
          <a:p>
            <a:r>
              <a:rPr lang="en-US" sz="2400" dirty="0"/>
              <a:t>Recommendations at </a:t>
            </a:r>
            <a:r>
              <a:rPr lang="en-US" sz="2400" b="1" dirty="0"/>
              <a:t>myplate.gov </a:t>
            </a:r>
          </a:p>
          <a:p>
            <a:endParaRPr lang="en-US" dirty="0"/>
          </a:p>
          <a:p>
            <a:endParaRPr lang="en-US" dirty="0"/>
          </a:p>
        </p:txBody>
      </p:sp>
    </p:spTree>
    <p:extLst>
      <p:ext uri="{BB962C8B-B14F-4D97-AF65-F5344CB8AC3E}">
        <p14:creationId xmlns:p14="http://schemas.microsoft.com/office/powerpoint/2010/main" val="26908782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66C6587-67B1-DEF4-7A45-C36C60BC74D6}"/>
              </a:ext>
            </a:extLst>
          </p:cNvPr>
          <p:cNvSpPr>
            <a:spLocks noGrp="1"/>
          </p:cNvSpPr>
          <p:nvPr>
            <p:ph type="title"/>
          </p:nvPr>
        </p:nvSpPr>
        <p:spPr>
          <a:xfrm>
            <a:off x="1371600" y="685800"/>
            <a:ext cx="9601200" cy="928991"/>
          </a:xfrm>
        </p:spPr>
        <p:txBody>
          <a:bodyPr/>
          <a:lstStyle/>
          <a:p>
            <a:r>
              <a:rPr lang="en-US" dirty="0"/>
              <a:t>Bottom line…</a:t>
            </a:r>
          </a:p>
        </p:txBody>
      </p:sp>
      <p:sp>
        <p:nvSpPr>
          <p:cNvPr id="3" name="Content Placeholder 2">
            <a:extLst>
              <a:ext uri="{FF2B5EF4-FFF2-40B4-BE49-F238E27FC236}">
                <a16:creationId xmlns="" xmlns:a16="http://schemas.microsoft.com/office/drawing/2014/main" id="{C2B4A4DF-C9F6-E7E3-577E-7BAAED9621A9}"/>
              </a:ext>
            </a:extLst>
          </p:cNvPr>
          <p:cNvSpPr>
            <a:spLocks noGrp="1"/>
          </p:cNvSpPr>
          <p:nvPr>
            <p:ph idx="1"/>
          </p:nvPr>
        </p:nvSpPr>
        <p:spPr>
          <a:xfrm>
            <a:off x="1371600" y="1614791"/>
            <a:ext cx="9601200" cy="4727643"/>
          </a:xfrm>
        </p:spPr>
        <p:txBody>
          <a:bodyPr>
            <a:normAutofit/>
          </a:bodyPr>
          <a:lstStyle/>
          <a:p>
            <a:r>
              <a:rPr lang="en-US" dirty="0"/>
              <a:t>Multicomponent behavior-changing interventions may be beneficial in achieving small, short-term reduction in BMI but the quality of evidence is </a:t>
            </a:r>
            <a:r>
              <a:rPr lang="en-US" dirty="0" smtClean="0"/>
              <a:t>low.</a:t>
            </a:r>
            <a:endParaRPr lang="en-US" dirty="0"/>
          </a:p>
          <a:p>
            <a:r>
              <a:rPr lang="en-US" dirty="0"/>
              <a:t>Behavior modification often fails</a:t>
            </a:r>
          </a:p>
          <a:p>
            <a:r>
              <a:rPr lang="en-US" dirty="0"/>
              <a:t>AAP does not support “watchful waiting” to see if children outgrow obesity; aggressive treatment is recommended</a:t>
            </a:r>
          </a:p>
          <a:p>
            <a:r>
              <a:rPr lang="en-US" dirty="0">
                <a:solidFill>
                  <a:schemeClr val="tx2"/>
                </a:solidFill>
              </a:rPr>
              <a:t>Ages 2-6 is the ideal time to make the most profound and</a:t>
            </a:r>
          </a:p>
          <a:p>
            <a:pPr marL="0" indent="0">
              <a:buNone/>
            </a:pPr>
            <a:r>
              <a:rPr lang="en-US" dirty="0">
                <a:solidFill>
                  <a:schemeClr val="tx2"/>
                </a:solidFill>
              </a:rPr>
              <a:t>effective changes in lifestyle</a:t>
            </a:r>
            <a:endParaRPr lang="en-US" sz="1500" dirty="0">
              <a:solidFill>
                <a:schemeClr val="tx2"/>
              </a:solidFill>
            </a:endParaRPr>
          </a:p>
          <a:p>
            <a:r>
              <a:rPr lang="en-US" dirty="0" smtClean="0"/>
              <a:t>Treat </a:t>
            </a:r>
            <a:r>
              <a:rPr lang="en-US" dirty="0"/>
              <a:t>obesity as a chronic </a:t>
            </a:r>
            <a:r>
              <a:rPr lang="en-US" dirty="0" smtClean="0"/>
              <a:t>condition</a:t>
            </a:r>
            <a:endParaRPr lang="en-US" dirty="0"/>
          </a:p>
          <a:p>
            <a:r>
              <a:rPr lang="en-US" dirty="0"/>
              <a:t>If you fall down…..get up. Don’t stay there</a:t>
            </a:r>
          </a:p>
          <a:p>
            <a:pPr lvl="1"/>
            <a:r>
              <a:rPr lang="en-US" dirty="0"/>
              <a:t>Acknowledge slips</a:t>
            </a:r>
          </a:p>
        </p:txBody>
      </p:sp>
      <p:pic>
        <p:nvPicPr>
          <p:cNvPr id="4" name="Picture 4" descr="Obese kids show alarming cognitive differences than lighter peers: study">
            <a:extLst>
              <a:ext uri="{FF2B5EF4-FFF2-40B4-BE49-F238E27FC236}">
                <a16:creationId xmlns="" xmlns:a16="http://schemas.microsoft.com/office/drawing/2014/main" id="{B4FF253B-367B-5C1C-EC1B-E77F59037AAB}"/>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1972" r="16192" b="1"/>
          <a:stretch/>
        </p:blipFill>
        <p:spPr bwMode="auto">
          <a:xfrm>
            <a:off x="8980505" y="3137051"/>
            <a:ext cx="3211495" cy="3466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93777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 xmlns:a16="http://schemas.microsoft.com/office/drawing/2014/main" id="{5F77B132-023B-B62B-9E6F-62B24A1766DE}"/>
              </a:ext>
            </a:extLst>
          </p:cNvPr>
          <p:cNvSpPr>
            <a:spLocks noGrp="1"/>
          </p:cNvSpPr>
          <p:nvPr>
            <p:ph type="title"/>
          </p:nvPr>
        </p:nvSpPr>
        <p:spPr>
          <a:xfrm>
            <a:off x="1371600" y="685800"/>
            <a:ext cx="9601200" cy="1006114"/>
          </a:xfrm>
        </p:spPr>
        <p:txBody>
          <a:bodyPr>
            <a:normAutofit fontScale="90000"/>
          </a:bodyPr>
          <a:lstStyle/>
          <a:p>
            <a:r>
              <a:rPr lang="en-US" sz="4000" dirty="0"/>
              <a:t>American Gastroenterological Association</a:t>
            </a:r>
          </a:p>
        </p:txBody>
      </p:sp>
      <p:sp>
        <p:nvSpPr>
          <p:cNvPr id="7" name="Content Placeholder 6">
            <a:extLst>
              <a:ext uri="{FF2B5EF4-FFF2-40B4-BE49-F238E27FC236}">
                <a16:creationId xmlns="" xmlns:a16="http://schemas.microsoft.com/office/drawing/2014/main" id="{AB5DEA9C-56D5-F0DB-3FA1-0AA7CBA4258F}"/>
              </a:ext>
            </a:extLst>
          </p:cNvPr>
          <p:cNvSpPr>
            <a:spLocks noGrp="1"/>
          </p:cNvSpPr>
          <p:nvPr>
            <p:ph idx="1"/>
          </p:nvPr>
        </p:nvSpPr>
        <p:spPr>
          <a:xfrm>
            <a:off x="1371600" y="1812374"/>
            <a:ext cx="9601200" cy="4055026"/>
          </a:xfrm>
        </p:spPr>
        <p:txBody>
          <a:bodyPr>
            <a:normAutofit fontScale="92500"/>
          </a:bodyPr>
          <a:lstStyle/>
          <a:p>
            <a:r>
              <a:rPr lang="en-US" sz="3200" dirty="0"/>
              <a:t>In those obese or overweight with weight-related complications who have an inadequate response to lifestyle interventions – add pharmacologic </a:t>
            </a:r>
            <a:r>
              <a:rPr lang="en-US" sz="3200" dirty="0" smtClean="0"/>
              <a:t>agents</a:t>
            </a:r>
          </a:p>
          <a:p>
            <a:r>
              <a:rPr lang="en-US" sz="3200" dirty="0" smtClean="0"/>
              <a:t>Meds result in better risk-to-benefit ratio</a:t>
            </a:r>
            <a:endParaRPr lang="en-US" sz="3200" dirty="0"/>
          </a:p>
          <a:p>
            <a:r>
              <a:rPr lang="en-US" dirty="0"/>
              <a:t>Do not use in pregnancy or with bulimia</a:t>
            </a:r>
          </a:p>
          <a:p>
            <a:r>
              <a:rPr lang="en-US" dirty="0"/>
              <a:t>Caution in those with T2DM who take insulin or sulfonylureas</a:t>
            </a:r>
          </a:p>
          <a:p>
            <a:pPr lvl="1"/>
            <a:r>
              <a:rPr lang="en-US" dirty="0"/>
              <a:t>Can result in hypoglycemia</a:t>
            </a:r>
          </a:p>
          <a:p>
            <a:r>
              <a:rPr lang="en-US" dirty="0"/>
              <a:t>Caution in those taking medications to lower blood pressure</a:t>
            </a:r>
          </a:p>
          <a:p>
            <a:r>
              <a:rPr lang="en-US" dirty="0"/>
              <a:t>Can result in increased risk of pancreatitis and gallbladder disease</a:t>
            </a:r>
          </a:p>
        </p:txBody>
      </p:sp>
    </p:spTree>
    <p:extLst>
      <p:ext uri="{BB962C8B-B14F-4D97-AF65-F5344CB8AC3E}">
        <p14:creationId xmlns:p14="http://schemas.microsoft.com/office/powerpoint/2010/main" val="2307953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r>
              <a:rPr lang="en-US" dirty="0"/>
              <a:t>Medications approved as ADJUNCTS to a reduced calorie diet and increased exercise for chronic weight management</a:t>
            </a:r>
          </a:p>
          <a:p>
            <a:pPr lvl="1"/>
            <a:r>
              <a:rPr lang="en-US" dirty="0"/>
              <a:t>NOT recommended for those under age 12 (although some say OK for 8-11)</a:t>
            </a:r>
          </a:p>
          <a:p>
            <a:pPr lvl="1"/>
            <a:r>
              <a:rPr lang="en-US" dirty="0"/>
              <a:t>Different doses and different names than used for Type 2 diabetes</a:t>
            </a:r>
          </a:p>
          <a:p>
            <a:r>
              <a:rPr lang="en-US" dirty="0"/>
              <a:t>Agents approved for management (</a:t>
            </a:r>
            <a:r>
              <a:rPr lang="en-US" b="1" dirty="0"/>
              <a:t>incretin hormones</a:t>
            </a:r>
            <a:r>
              <a:rPr lang="en-US" dirty="0"/>
              <a:t>)</a:t>
            </a:r>
          </a:p>
          <a:p>
            <a:pPr lvl="1"/>
            <a:r>
              <a:rPr lang="en-US" b="1" dirty="0"/>
              <a:t>Glucagon-like peptide agonists (GLP-1</a:t>
            </a:r>
            <a:r>
              <a:rPr lang="en-US" dirty="0"/>
              <a:t>) – for type 2 diabetes</a:t>
            </a:r>
          </a:p>
          <a:p>
            <a:pPr lvl="1"/>
            <a:r>
              <a:rPr lang="en-US" dirty="0"/>
              <a:t>GLP-1 receptors are concentrated in the pancreas, G.I. system, CNS, heart, lungs, kidneys, blood vessels, and peripheral nervous system</a:t>
            </a:r>
          </a:p>
          <a:p>
            <a:pPr lvl="2"/>
            <a:r>
              <a:rPr lang="en-US" dirty="0"/>
              <a:t>Results in increased insulin secretion and a </a:t>
            </a:r>
            <a:r>
              <a:rPr lang="en-US" b="1" dirty="0"/>
              <a:t>delay in gastric emptying, decreased appetite and prolongs satiety</a:t>
            </a:r>
          </a:p>
          <a:p>
            <a:r>
              <a:rPr lang="en-US" dirty="0"/>
              <a:t>Not covered by </a:t>
            </a:r>
            <a:r>
              <a:rPr lang="en-US" dirty="0" smtClean="0"/>
              <a:t>insurance if no diabetes</a:t>
            </a:r>
            <a:endParaRPr lang="en-US" dirty="0"/>
          </a:p>
          <a:p>
            <a:pPr lvl="1"/>
            <a:r>
              <a:rPr lang="en-US" dirty="0"/>
              <a:t>Considered “vanity drugs” for obesity (although not when used for T2DM)</a:t>
            </a:r>
          </a:p>
          <a:p>
            <a:pPr marL="0" indent="0">
              <a:buNone/>
            </a:pPr>
            <a:endParaRPr lang="en-US" dirty="0"/>
          </a:p>
        </p:txBody>
      </p:sp>
      <p:sp>
        <p:nvSpPr>
          <p:cNvPr id="2" name="Title 1"/>
          <p:cNvSpPr>
            <a:spLocks noGrp="1"/>
          </p:cNvSpPr>
          <p:nvPr>
            <p:ph type="title"/>
          </p:nvPr>
        </p:nvSpPr>
        <p:spPr/>
        <p:txBody>
          <a:bodyPr/>
          <a:lstStyle/>
          <a:p>
            <a:r>
              <a:rPr lang="en-US"/>
              <a:t>Consider Medications</a:t>
            </a:r>
            <a:endParaRPr lang="en-US" dirty="0"/>
          </a:p>
        </p:txBody>
      </p:sp>
    </p:spTree>
    <p:extLst>
      <p:ext uri="{BB962C8B-B14F-4D97-AF65-F5344CB8AC3E}">
        <p14:creationId xmlns:p14="http://schemas.microsoft.com/office/powerpoint/2010/main" val="22999037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5534" y="1328683"/>
            <a:ext cx="10865205" cy="4888122"/>
          </a:xfrm>
        </p:spPr>
        <p:txBody>
          <a:bodyPr>
            <a:normAutofit fontScale="77500" lnSpcReduction="20000"/>
          </a:bodyPr>
          <a:lstStyle/>
          <a:p>
            <a:r>
              <a:rPr lang="en-US" b="1" dirty="0" err="1"/>
              <a:t>Semaglutide</a:t>
            </a:r>
            <a:r>
              <a:rPr lang="en-US" b="1" dirty="0"/>
              <a:t> (Ozempic/</a:t>
            </a:r>
            <a:r>
              <a:rPr lang="en-US" b="1" dirty="0" err="1"/>
              <a:t>Wegovy</a:t>
            </a:r>
            <a:r>
              <a:rPr lang="en-US" dirty="0"/>
              <a:t>) – approved 2015/2021</a:t>
            </a:r>
          </a:p>
          <a:p>
            <a:pPr lvl="1"/>
            <a:r>
              <a:rPr lang="en-US" dirty="0"/>
              <a:t>Initial dose 0.25 mg </a:t>
            </a:r>
            <a:r>
              <a:rPr lang="en-US" u="sng" dirty="0"/>
              <a:t>weekly</a:t>
            </a:r>
            <a:r>
              <a:rPr lang="en-US" dirty="0"/>
              <a:t> sq; increase in 4 weeks intervals to 2.4 mg</a:t>
            </a:r>
          </a:p>
          <a:p>
            <a:pPr lvl="1"/>
            <a:r>
              <a:rPr lang="en-US" dirty="0"/>
              <a:t>$1500/month</a:t>
            </a:r>
          </a:p>
          <a:p>
            <a:pPr lvl="1"/>
            <a:r>
              <a:rPr lang="en-US" dirty="0"/>
              <a:t>Gastroesophageal reflux, nausea, vomiting, diarrhea, constipation, abdominal pain, headache, fatigue </a:t>
            </a:r>
          </a:p>
          <a:p>
            <a:pPr lvl="1"/>
            <a:r>
              <a:rPr lang="en-US" u="sng" dirty="0"/>
              <a:t>Efficacy – 17% </a:t>
            </a:r>
            <a:r>
              <a:rPr lang="en-US" dirty="0"/>
              <a:t>at one year, depending on dose</a:t>
            </a:r>
          </a:p>
          <a:p>
            <a:pPr lvl="1"/>
            <a:r>
              <a:rPr lang="en-US" dirty="0" err="1"/>
              <a:t>Rybelsus</a:t>
            </a:r>
            <a:r>
              <a:rPr lang="en-US" dirty="0"/>
              <a:t> (for T2DM) – oral tablet/$31</a:t>
            </a:r>
          </a:p>
          <a:p>
            <a:r>
              <a:rPr lang="en-US" dirty="0" err="1"/>
              <a:t>Tirzepatide</a:t>
            </a:r>
            <a:r>
              <a:rPr lang="en-US" dirty="0"/>
              <a:t> (</a:t>
            </a:r>
            <a:r>
              <a:rPr lang="en-US" dirty="0" err="1" smtClean="0"/>
              <a:t>Mounjaro</a:t>
            </a:r>
            <a:r>
              <a:rPr lang="en-US" dirty="0" smtClean="0"/>
              <a:t>/</a:t>
            </a:r>
            <a:r>
              <a:rPr lang="en-US" dirty="0" err="1" smtClean="0"/>
              <a:t>Zepbound</a:t>
            </a:r>
            <a:r>
              <a:rPr lang="en-US" dirty="0" smtClean="0"/>
              <a:t>)</a:t>
            </a:r>
            <a:endParaRPr lang="en-US" dirty="0"/>
          </a:p>
          <a:p>
            <a:pPr lvl="1"/>
            <a:r>
              <a:rPr lang="en-US" dirty="0" err="1"/>
              <a:t>Semaglutide</a:t>
            </a:r>
            <a:r>
              <a:rPr lang="en-US" dirty="0"/>
              <a:t> + glucose-dependent insulinotropic peptide analogue</a:t>
            </a:r>
          </a:p>
          <a:p>
            <a:pPr lvl="1"/>
            <a:r>
              <a:rPr lang="en-US" dirty="0"/>
              <a:t>10-15 mg/week sq</a:t>
            </a:r>
          </a:p>
          <a:p>
            <a:pPr lvl="1"/>
            <a:r>
              <a:rPr lang="en-US" u="sng" dirty="0">
                <a:sym typeface="Wingdings" panose="05000000000000000000" pitchFamily="2" charset="2"/>
              </a:rPr>
              <a:t> 22% weight loss</a:t>
            </a:r>
          </a:p>
          <a:p>
            <a:r>
              <a:rPr lang="en-US" b="1" dirty="0"/>
              <a:t>Liraglutide (Victoza/ </a:t>
            </a:r>
            <a:r>
              <a:rPr lang="en-US" b="1" dirty="0" err="1"/>
              <a:t>Saxenda</a:t>
            </a:r>
            <a:r>
              <a:rPr lang="en-US" dirty="0"/>
              <a:t>)– approved  2015 and 2020 for teens</a:t>
            </a:r>
          </a:p>
          <a:p>
            <a:pPr lvl="1"/>
            <a:r>
              <a:rPr lang="en-US" dirty="0"/>
              <a:t>Initial dose 0.6mg PER DAY sq for 1 week and increase weekly to 3 mg/d</a:t>
            </a:r>
          </a:p>
          <a:p>
            <a:pPr lvl="1"/>
            <a:r>
              <a:rPr lang="en-US" u="sng" dirty="0"/>
              <a:t>Efficacy – 7.8% at one year</a:t>
            </a:r>
          </a:p>
          <a:p>
            <a:pPr marL="457200" lvl="1" indent="0">
              <a:buNone/>
            </a:pPr>
            <a:endParaRPr lang="en-US" dirty="0"/>
          </a:p>
          <a:p>
            <a:pPr lvl="1"/>
            <a:endParaRPr lang="en-US" dirty="0"/>
          </a:p>
        </p:txBody>
      </p:sp>
      <p:sp>
        <p:nvSpPr>
          <p:cNvPr id="2" name="Title 1"/>
          <p:cNvSpPr>
            <a:spLocks noGrp="1"/>
          </p:cNvSpPr>
          <p:nvPr>
            <p:ph type="title"/>
          </p:nvPr>
        </p:nvSpPr>
        <p:spPr/>
        <p:txBody>
          <a:bodyPr/>
          <a:lstStyle/>
          <a:p>
            <a:r>
              <a:rPr lang="en-US" dirty="0"/>
              <a:t>Medications</a:t>
            </a:r>
          </a:p>
        </p:txBody>
      </p:sp>
    </p:spTree>
    <p:extLst>
      <p:ext uri="{BB962C8B-B14F-4D97-AF65-F5344CB8AC3E}">
        <p14:creationId xmlns:p14="http://schemas.microsoft.com/office/powerpoint/2010/main" val="2127681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Body Mass Index (BMI)</a:t>
            </a:r>
          </a:p>
        </p:txBody>
      </p:sp>
      <p:sp>
        <p:nvSpPr>
          <p:cNvPr id="3" name="Content Placeholder 2"/>
          <p:cNvSpPr>
            <a:spLocks noGrp="1"/>
          </p:cNvSpPr>
          <p:nvPr>
            <p:ph idx="1"/>
          </p:nvPr>
        </p:nvSpPr>
        <p:spPr/>
        <p:txBody>
          <a:bodyPr>
            <a:normAutofit fontScale="92500"/>
          </a:bodyPr>
          <a:lstStyle/>
          <a:p>
            <a:r>
              <a:rPr lang="en-US" sz="2400" dirty="0"/>
              <a:t>Index of weight for height commonly used to classify overweight and obesity</a:t>
            </a:r>
          </a:p>
          <a:p>
            <a:r>
              <a:rPr lang="en-US" sz="2400" dirty="0"/>
              <a:t>NOT a direct measure of body fat, but rather an </a:t>
            </a:r>
            <a:r>
              <a:rPr lang="en-US" sz="2400" b="1" dirty="0"/>
              <a:t>estimate</a:t>
            </a:r>
            <a:r>
              <a:rPr lang="en-US" sz="2400" dirty="0"/>
              <a:t> of adiposity</a:t>
            </a:r>
          </a:p>
          <a:p>
            <a:pPr lvl="1"/>
            <a:r>
              <a:rPr lang="en-US" sz="2400" dirty="0"/>
              <a:t>A practical way to measure and describe</a:t>
            </a:r>
          </a:p>
          <a:p>
            <a:pPr lvl="1"/>
            <a:r>
              <a:rPr lang="en-US" sz="2400" dirty="0"/>
              <a:t>It underestimates obesity compared to more sensitive measures of fat volume</a:t>
            </a:r>
          </a:p>
          <a:p>
            <a:pPr lvl="1"/>
            <a:r>
              <a:rPr lang="en-US" sz="2400" dirty="0"/>
              <a:t>Only uses height and weight</a:t>
            </a:r>
          </a:p>
          <a:p>
            <a:r>
              <a:rPr lang="en-US" sz="2400" b="1" u="sng" dirty="0"/>
              <a:t>Used as a gatekeeper metric for treatment eligibility by insurance (medications and bariatric surgery)</a:t>
            </a:r>
          </a:p>
          <a:p>
            <a:endParaRPr lang="en-US" dirty="0"/>
          </a:p>
        </p:txBody>
      </p:sp>
    </p:spTree>
    <p:extLst>
      <p:ext uri="{BB962C8B-B14F-4D97-AF65-F5344CB8AC3E}">
        <p14:creationId xmlns:p14="http://schemas.microsoft.com/office/powerpoint/2010/main" val="38723987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dirty="0"/>
              <a:t>Phentermine/topiramate (</a:t>
            </a:r>
            <a:r>
              <a:rPr lang="en-US" u="sng" dirty="0"/>
              <a:t>8%-10% loss</a:t>
            </a:r>
            <a:r>
              <a:rPr lang="en-US" dirty="0"/>
              <a:t>)[</a:t>
            </a:r>
            <a:r>
              <a:rPr lang="en-US" b="1" dirty="0"/>
              <a:t>Qsymia</a:t>
            </a:r>
            <a:r>
              <a:rPr lang="en-US" dirty="0"/>
              <a:t>/</a:t>
            </a:r>
            <a:r>
              <a:rPr lang="en-US" dirty="0" err="1"/>
              <a:t>Vivus</a:t>
            </a:r>
            <a:r>
              <a:rPr lang="en-US" dirty="0"/>
              <a:t>]</a:t>
            </a:r>
          </a:p>
          <a:p>
            <a:pPr lvl="1"/>
            <a:r>
              <a:rPr lang="en-US" dirty="0"/>
              <a:t>12 and up; only for short term use</a:t>
            </a:r>
          </a:p>
          <a:p>
            <a:pPr lvl="1"/>
            <a:r>
              <a:rPr lang="en-US" dirty="0"/>
              <a:t>Lots of possible side effects, including suicidal thoughts</a:t>
            </a:r>
          </a:p>
          <a:p>
            <a:pPr lvl="1"/>
            <a:r>
              <a:rPr lang="en-US" dirty="0"/>
              <a:t>Cleft lip and palate risk in fetus</a:t>
            </a:r>
          </a:p>
          <a:p>
            <a:pPr lvl="1"/>
            <a:r>
              <a:rPr lang="en-US" dirty="0"/>
              <a:t>Suppresses appetite by increasing norepinephrine production</a:t>
            </a:r>
          </a:p>
          <a:p>
            <a:pPr>
              <a:spcAft>
                <a:spcPts val="600"/>
              </a:spcAft>
            </a:pPr>
            <a:r>
              <a:rPr lang="en-US" dirty="0"/>
              <a:t>Naltrexone/bupropion (</a:t>
            </a:r>
            <a:r>
              <a:rPr lang="en-US" u="sng" dirty="0"/>
              <a:t>5% loss</a:t>
            </a:r>
            <a:r>
              <a:rPr lang="en-US" dirty="0"/>
              <a:t>) [</a:t>
            </a:r>
            <a:r>
              <a:rPr lang="en-US" dirty="0" err="1"/>
              <a:t>Contrave</a:t>
            </a:r>
            <a:r>
              <a:rPr lang="en-US" dirty="0"/>
              <a:t>]</a:t>
            </a:r>
          </a:p>
          <a:p>
            <a:r>
              <a:rPr lang="en-US" dirty="0"/>
              <a:t>No longer recommended</a:t>
            </a:r>
          </a:p>
          <a:p>
            <a:pPr lvl="1"/>
            <a:r>
              <a:rPr lang="en-US" dirty="0"/>
              <a:t>Orlistat [Alli/Xenical]</a:t>
            </a:r>
          </a:p>
          <a:p>
            <a:pPr lvl="2"/>
            <a:r>
              <a:rPr lang="en-US" dirty="0"/>
              <a:t>Blocks fat absorption by inhibiting pancreatic and gastric lipase</a:t>
            </a:r>
          </a:p>
          <a:p>
            <a:pPr lvl="1"/>
            <a:r>
              <a:rPr lang="en-US" dirty="0"/>
              <a:t>Fen-Phen (resulted in heart valve lesions)</a:t>
            </a:r>
          </a:p>
        </p:txBody>
      </p:sp>
      <p:sp>
        <p:nvSpPr>
          <p:cNvPr id="2" name="Title 1"/>
          <p:cNvSpPr>
            <a:spLocks noGrp="1"/>
          </p:cNvSpPr>
          <p:nvPr>
            <p:ph type="title"/>
          </p:nvPr>
        </p:nvSpPr>
        <p:spPr/>
        <p:txBody>
          <a:bodyPr/>
          <a:lstStyle/>
          <a:p>
            <a:r>
              <a:rPr lang="en-US" sz="3600" dirty="0"/>
              <a:t>Less Commonly Used/ </a:t>
            </a:r>
            <a:br>
              <a:rPr lang="en-US" sz="3600" dirty="0"/>
            </a:br>
            <a:r>
              <a:rPr lang="en-US" sz="3600" dirty="0"/>
              <a:t>Less Effective Medications</a:t>
            </a:r>
          </a:p>
        </p:txBody>
      </p:sp>
    </p:spTree>
    <p:extLst>
      <p:ext uri="{BB962C8B-B14F-4D97-AF65-F5344CB8AC3E}">
        <p14:creationId xmlns:p14="http://schemas.microsoft.com/office/powerpoint/2010/main" val="20026013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dirty="0"/>
              <a:t>ONLY for those (10-18 </a:t>
            </a:r>
            <a:r>
              <a:rPr lang="en-US" dirty="0" smtClean="0"/>
              <a:t>) who </a:t>
            </a:r>
            <a:r>
              <a:rPr lang="en-US" dirty="0"/>
              <a:t>have a BMI of 35/ Class II Obesity (120% of the 95</a:t>
            </a:r>
            <a:r>
              <a:rPr lang="en-US" baseline="30000" dirty="0"/>
              <a:t>th</a:t>
            </a:r>
            <a:r>
              <a:rPr lang="en-US" dirty="0"/>
              <a:t> percentile) and a co-morbidity, or &gt;40</a:t>
            </a:r>
          </a:p>
          <a:p>
            <a:pPr lvl="1"/>
            <a:r>
              <a:rPr lang="en-US" dirty="0"/>
              <a:t>Roux-</a:t>
            </a:r>
            <a:r>
              <a:rPr lang="en-US" dirty="0" err="1"/>
              <a:t>en</a:t>
            </a:r>
            <a:r>
              <a:rPr lang="en-US" dirty="0"/>
              <a:t>-Y gastric bypass</a:t>
            </a:r>
          </a:p>
          <a:p>
            <a:pPr lvl="1"/>
            <a:r>
              <a:rPr lang="en-US" dirty="0"/>
              <a:t>Vertical (sleeve) gastrectomy</a:t>
            </a:r>
          </a:p>
          <a:p>
            <a:pPr lvl="1"/>
            <a:r>
              <a:rPr lang="en-US" dirty="0"/>
              <a:t>Laparoscopic adjustable gastric banding (not approved for &lt;18)</a:t>
            </a:r>
          </a:p>
          <a:p>
            <a:r>
              <a:rPr lang="en-US" dirty="0"/>
              <a:t>Many insurance companies will not pay for &lt;18</a:t>
            </a:r>
          </a:p>
          <a:p>
            <a:r>
              <a:rPr lang="en-US" dirty="0"/>
              <a:t>Impressive 3-year outcomes for those &lt;19</a:t>
            </a:r>
          </a:p>
          <a:p>
            <a:pPr lvl="1"/>
            <a:r>
              <a:rPr lang="en-US" dirty="0"/>
              <a:t>Bypass: 29%</a:t>
            </a:r>
          </a:p>
          <a:p>
            <a:pPr lvl="1"/>
            <a:r>
              <a:rPr lang="en-US" dirty="0"/>
              <a:t>Sleeve: 27%</a:t>
            </a:r>
          </a:p>
          <a:p>
            <a:r>
              <a:rPr lang="en-US" dirty="0"/>
              <a:t>Greatest loss – but greatest risk</a:t>
            </a:r>
          </a:p>
        </p:txBody>
      </p:sp>
      <p:sp>
        <p:nvSpPr>
          <p:cNvPr id="2" name="Title 1"/>
          <p:cNvSpPr>
            <a:spLocks noGrp="1"/>
          </p:cNvSpPr>
          <p:nvPr>
            <p:ph type="title"/>
          </p:nvPr>
        </p:nvSpPr>
        <p:spPr/>
        <p:txBody>
          <a:bodyPr/>
          <a:lstStyle/>
          <a:p>
            <a:r>
              <a:rPr lang="en-US" dirty="0"/>
              <a:t>Bariatric Surgery</a:t>
            </a:r>
          </a:p>
        </p:txBody>
      </p:sp>
    </p:spTree>
    <p:extLst>
      <p:ext uri="{BB962C8B-B14F-4D97-AF65-F5344CB8AC3E}">
        <p14:creationId xmlns:p14="http://schemas.microsoft.com/office/powerpoint/2010/main" val="44955920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54306" y="1328683"/>
            <a:ext cx="8423238" cy="4820883"/>
          </a:xfrm>
        </p:spPr>
        <p:txBody>
          <a:bodyPr>
            <a:normAutofit fontScale="92500" lnSpcReduction="20000"/>
          </a:bodyPr>
          <a:lstStyle/>
          <a:p>
            <a:r>
              <a:rPr lang="en-US" sz="2800" dirty="0"/>
              <a:t>How should BMI results be communicated to families?</a:t>
            </a:r>
          </a:p>
          <a:p>
            <a:r>
              <a:rPr lang="en-US" sz="2800" dirty="0"/>
              <a:t>How do you approach interventions when the rest of the extended family are also overweight?</a:t>
            </a:r>
          </a:p>
          <a:p>
            <a:r>
              <a:rPr lang="en-US" sz="2800" dirty="0"/>
              <a:t>How to deal with weight stigma by peers, teachers, health professionals</a:t>
            </a:r>
          </a:p>
          <a:p>
            <a:r>
              <a:rPr lang="en-US" sz="2800" dirty="0"/>
              <a:t>Consider culture: if food is love, what does with-holding it mean? If my child does not look well-fed, will that make me look like a bad mother?</a:t>
            </a:r>
          </a:p>
          <a:p>
            <a:r>
              <a:rPr lang="en-US" sz="2800" dirty="0"/>
              <a:t>Is taking medication for weight loss a form of ‘self-harm’</a:t>
            </a:r>
          </a:p>
          <a:p>
            <a:r>
              <a:rPr lang="en-US" dirty="0"/>
              <a:t>What messages do healthcare providers give or do that are not helpful</a:t>
            </a:r>
          </a:p>
          <a:p>
            <a:endParaRPr lang="en-US" dirty="0"/>
          </a:p>
        </p:txBody>
      </p:sp>
      <p:sp>
        <p:nvSpPr>
          <p:cNvPr id="2" name="Title 1"/>
          <p:cNvSpPr>
            <a:spLocks noGrp="1"/>
          </p:cNvSpPr>
          <p:nvPr>
            <p:ph type="title"/>
          </p:nvPr>
        </p:nvSpPr>
        <p:spPr/>
        <p:txBody>
          <a:bodyPr/>
          <a:lstStyle/>
          <a:p>
            <a:r>
              <a:rPr lang="en-US" dirty="0" smtClean="0"/>
              <a:t>Issues</a:t>
            </a:r>
            <a:endParaRPr lang="en-US" dirty="0"/>
          </a:p>
        </p:txBody>
      </p:sp>
    </p:spTree>
    <p:extLst>
      <p:ext uri="{BB962C8B-B14F-4D97-AF65-F5344CB8AC3E}">
        <p14:creationId xmlns:p14="http://schemas.microsoft.com/office/powerpoint/2010/main" val="108584628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r>
              <a:rPr lang="en-US" sz="3400" b="1" dirty="0"/>
              <a:t>For ages 6-11</a:t>
            </a:r>
            <a:r>
              <a:rPr lang="en-US" sz="3400" dirty="0"/>
              <a:t>: No one intervention is best. WHO guidelines promote multi-component behavior changing interventions</a:t>
            </a:r>
          </a:p>
          <a:p>
            <a:pPr lvl="1"/>
            <a:r>
              <a:rPr lang="en-US" sz="3400" dirty="0"/>
              <a:t>Include the family (or should the parents be the target)?</a:t>
            </a:r>
          </a:p>
          <a:p>
            <a:r>
              <a:rPr lang="en-US" sz="3400" b="1" dirty="0"/>
              <a:t>For teens</a:t>
            </a:r>
            <a:r>
              <a:rPr lang="en-US" sz="3400" dirty="0"/>
              <a:t>:</a:t>
            </a:r>
          </a:p>
          <a:p>
            <a:pPr lvl="1"/>
            <a:r>
              <a:rPr lang="en-US" sz="3400" dirty="0"/>
              <a:t>Use multidisciplinary team (pediatrician, registered dietitian, exercise physiologist, and/or psychologist</a:t>
            </a:r>
          </a:p>
          <a:p>
            <a:pPr lvl="1"/>
            <a:r>
              <a:rPr lang="en-US" sz="3400" dirty="0"/>
              <a:t>Address quality and quantity of food</a:t>
            </a:r>
          </a:p>
          <a:p>
            <a:pPr lvl="2"/>
            <a:r>
              <a:rPr lang="en-US" sz="2600" dirty="0"/>
              <a:t>Consuming less ultra-processed foods, sugar-sweetened beverages, and other added sugar (read labels for sugar)</a:t>
            </a:r>
          </a:p>
          <a:p>
            <a:pPr lvl="2"/>
            <a:r>
              <a:rPr lang="en-US" sz="2600" dirty="0"/>
              <a:t>Eat regular meals; decrease portions, eat more fruits, vegetables and fiber</a:t>
            </a:r>
          </a:p>
          <a:p>
            <a:pPr lvl="1"/>
            <a:r>
              <a:rPr lang="en-US" sz="3400" dirty="0"/>
              <a:t>Limit amount of non-academic screen time</a:t>
            </a:r>
          </a:p>
          <a:p>
            <a:pPr lvl="1"/>
            <a:r>
              <a:rPr lang="en-US" sz="3400" dirty="0"/>
              <a:t>Try different approaches – everyone learns differently and at a different rate</a:t>
            </a:r>
          </a:p>
          <a:p>
            <a:pPr lvl="2"/>
            <a:r>
              <a:rPr lang="en-US" sz="2600" dirty="0"/>
              <a:t>(food logs, pedometers, pre-packaged meals)</a:t>
            </a:r>
          </a:p>
          <a:p>
            <a:endParaRPr lang="en-US" dirty="0"/>
          </a:p>
        </p:txBody>
      </p:sp>
      <p:sp>
        <p:nvSpPr>
          <p:cNvPr id="2" name="Title 1"/>
          <p:cNvSpPr>
            <a:spLocks noGrp="1"/>
          </p:cNvSpPr>
          <p:nvPr>
            <p:ph type="title"/>
          </p:nvPr>
        </p:nvSpPr>
        <p:spPr/>
        <p:txBody>
          <a:bodyPr/>
          <a:lstStyle/>
          <a:p>
            <a:r>
              <a:rPr lang="en-US" dirty="0"/>
              <a:t>Other Interventions</a:t>
            </a:r>
          </a:p>
        </p:txBody>
      </p:sp>
    </p:spTree>
    <p:extLst>
      <p:ext uri="{BB962C8B-B14F-4D97-AF65-F5344CB8AC3E}">
        <p14:creationId xmlns:p14="http://schemas.microsoft.com/office/powerpoint/2010/main" val="180913512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spcAft>
                <a:spcPts val="600"/>
              </a:spcAft>
            </a:pPr>
            <a:r>
              <a:rPr lang="en-US" sz="2800" dirty="0"/>
              <a:t>Communicate in a respectful, empathetic, and compassionate manner using appropriate terms</a:t>
            </a:r>
          </a:p>
          <a:p>
            <a:pPr>
              <a:spcAft>
                <a:spcPts val="600"/>
              </a:spcAft>
            </a:pPr>
            <a:r>
              <a:rPr lang="en-US" sz="2800" dirty="0"/>
              <a:t>Cheer them on</a:t>
            </a:r>
          </a:p>
          <a:p>
            <a:pPr>
              <a:spcAft>
                <a:spcPts val="600"/>
              </a:spcAft>
            </a:pPr>
            <a:r>
              <a:rPr lang="en-US" sz="2800" dirty="0"/>
              <a:t>Help them find clothing that is flattering and makes them feel good</a:t>
            </a:r>
          </a:p>
          <a:p>
            <a:pPr>
              <a:spcAft>
                <a:spcPts val="600"/>
              </a:spcAft>
            </a:pPr>
            <a:r>
              <a:rPr lang="en-US" sz="2800" dirty="0"/>
              <a:t>Talk about toileting hygiene and skin care issues specific to those who are obese</a:t>
            </a:r>
          </a:p>
          <a:p>
            <a:pPr>
              <a:spcAft>
                <a:spcPts val="600"/>
              </a:spcAft>
            </a:pPr>
            <a:endParaRPr lang="en-US" sz="2800" dirty="0"/>
          </a:p>
        </p:txBody>
      </p:sp>
      <p:sp>
        <p:nvSpPr>
          <p:cNvPr id="2" name="Title 1"/>
          <p:cNvSpPr>
            <a:spLocks noGrp="1"/>
          </p:cNvSpPr>
          <p:nvPr>
            <p:ph type="title"/>
          </p:nvPr>
        </p:nvSpPr>
        <p:spPr/>
        <p:txBody>
          <a:bodyPr/>
          <a:lstStyle/>
          <a:p>
            <a:r>
              <a:rPr lang="en-US" dirty="0"/>
              <a:t>Other Interventions</a:t>
            </a:r>
          </a:p>
        </p:txBody>
      </p:sp>
    </p:spTree>
    <p:extLst>
      <p:ext uri="{BB962C8B-B14F-4D97-AF65-F5344CB8AC3E}">
        <p14:creationId xmlns:p14="http://schemas.microsoft.com/office/powerpoint/2010/main" val="314387509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What accommodations do they need?</a:t>
            </a:r>
          </a:p>
          <a:p>
            <a:r>
              <a:rPr lang="en-US" dirty="0"/>
              <a:t>What is hardest for you (PE, bathroom, shaming, etc.)</a:t>
            </a:r>
          </a:p>
          <a:p>
            <a:r>
              <a:rPr lang="en-US" dirty="0"/>
              <a:t>Use person-first language</a:t>
            </a:r>
          </a:p>
          <a:p>
            <a:r>
              <a:rPr lang="en-US" dirty="0"/>
              <a:t>Support groups – not for everyone</a:t>
            </a:r>
          </a:p>
          <a:p>
            <a:r>
              <a:rPr lang="en-US" b="1" dirty="0"/>
              <a:t>Find their strengths – what makes them normal or above normal?</a:t>
            </a:r>
          </a:p>
          <a:p>
            <a:endParaRPr lang="en-US" dirty="0"/>
          </a:p>
        </p:txBody>
      </p:sp>
      <p:sp>
        <p:nvSpPr>
          <p:cNvPr id="2" name="Title 1"/>
          <p:cNvSpPr>
            <a:spLocks noGrp="1"/>
          </p:cNvSpPr>
          <p:nvPr>
            <p:ph type="title"/>
          </p:nvPr>
        </p:nvSpPr>
        <p:spPr/>
        <p:txBody>
          <a:bodyPr/>
          <a:lstStyle/>
          <a:p>
            <a:r>
              <a:rPr lang="en-US" dirty="0"/>
              <a:t>Other Interventions</a:t>
            </a:r>
          </a:p>
        </p:txBody>
      </p:sp>
    </p:spTree>
    <p:extLst>
      <p:ext uri="{BB962C8B-B14F-4D97-AF65-F5344CB8AC3E}">
        <p14:creationId xmlns:p14="http://schemas.microsoft.com/office/powerpoint/2010/main" val="244168809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a:bodyPr>
          <a:lstStyle/>
          <a:p>
            <a:pPr>
              <a:spcAft>
                <a:spcPts val="600"/>
              </a:spcAft>
            </a:pPr>
            <a:r>
              <a:rPr lang="en-US" dirty="0"/>
              <a:t>Make it harder to advertise unhealthy foods </a:t>
            </a:r>
            <a:r>
              <a:rPr lang="en-US"/>
              <a:t>and drinks</a:t>
            </a:r>
            <a:endParaRPr lang="en-US" dirty="0"/>
          </a:p>
          <a:p>
            <a:pPr>
              <a:spcAft>
                <a:spcPts val="600"/>
              </a:spcAft>
            </a:pPr>
            <a:r>
              <a:rPr lang="en-US" dirty="0"/>
              <a:t>Fully fund physical education in the schools</a:t>
            </a:r>
          </a:p>
          <a:p>
            <a:pPr>
              <a:spcAft>
                <a:spcPts val="600"/>
              </a:spcAft>
            </a:pPr>
            <a:r>
              <a:rPr lang="en-US" dirty="0"/>
              <a:t>Fund “Safe Routes to Schools” and other programs to walk and bike to school</a:t>
            </a:r>
          </a:p>
        </p:txBody>
      </p:sp>
      <p:sp>
        <p:nvSpPr>
          <p:cNvPr id="5" name="Title 4"/>
          <p:cNvSpPr>
            <a:spLocks noGrp="1"/>
          </p:cNvSpPr>
          <p:nvPr>
            <p:ph type="title"/>
          </p:nvPr>
        </p:nvSpPr>
        <p:spPr/>
        <p:txBody>
          <a:bodyPr/>
          <a:lstStyle/>
          <a:p>
            <a:r>
              <a:rPr lang="en-US" dirty="0"/>
              <a:t>Prevention	</a:t>
            </a:r>
          </a:p>
        </p:txBody>
      </p:sp>
    </p:spTree>
    <p:extLst>
      <p:ext uri="{BB962C8B-B14F-4D97-AF65-F5344CB8AC3E}">
        <p14:creationId xmlns:p14="http://schemas.microsoft.com/office/powerpoint/2010/main" val="228407345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Obesity is not a choice; it is not a lack of will power</a:t>
            </a:r>
          </a:p>
          <a:p>
            <a:r>
              <a:rPr lang="en-US" dirty="0"/>
              <a:t>It is a chronic condition; treatment should be implemented on </a:t>
            </a:r>
            <a:r>
              <a:rPr lang="en-US"/>
              <a:t>a long-term </a:t>
            </a:r>
            <a:r>
              <a:rPr lang="en-US" dirty="0"/>
              <a:t>basis (short term treatments may be associated with relapses)</a:t>
            </a:r>
          </a:p>
          <a:p>
            <a:r>
              <a:rPr lang="en-US" dirty="0"/>
              <a:t>There is no quick fix</a:t>
            </a:r>
          </a:p>
          <a:p>
            <a:r>
              <a:rPr lang="en-US" dirty="0"/>
              <a:t>Advocate for yourself</a:t>
            </a:r>
          </a:p>
          <a:p>
            <a:r>
              <a:rPr lang="en-US" dirty="0"/>
              <a:t>Just keep trying; it is not all or none – be realistic</a:t>
            </a:r>
          </a:p>
        </p:txBody>
      </p:sp>
      <p:sp>
        <p:nvSpPr>
          <p:cNvPr id="2" name="Title 1"/>
          <p:cNvSpPr>
            <a:spLocks noGrp="1"/>
          </p:cNvSpPr>
          <p:nvPr>
            <p:ph type="title"/>
          </p:nvPr>
        </p:nvSpPr>
        <p:spPr/>
        <p:txBody>
          <a:bodyPr/>
          <a:lstStyle/>
          <a:p>
            <a:r>
              <a:rPr lang="en-US" dirty="0"/>
              <a:t>In Conclusion…</a:t>
            </a:r>
          </a:p>
        </p:txBody>
      </p:sp>
    </p:spTree>
    <p:extLst>
      <p:ext uri="{BB962C8B-B14F-4D97-AF65-F5344CB8AC3E}">
        <p14:creationId xmlns:p14="http://schemas.microsoft.com/office/powerpoint/2010/main" val="40062589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903514"/>
          </a:xfrm>
        </p:spPr>
        <p:txBody>
          <a:bodyPr/>
          <a:lstStyle/>
          <a:p>
            <a:r>
              <a:rPr lang="en-US" dirty="0"/>
              <a:t>BMI percentiles in children</a:t>
            </a:r>
          </a:p>
        </p:txBody>
      </p:sp>
      <p:sp>
        <p:nvSpPr>
          <p:cNvPr id="3" name="Content Placeholder 2"/>
          <p:cNvSpPr>
            <a:spLocks noGrp="1"/>
          </p:cNvSpPr>
          <p:nvPr>
            <p:ph idx="1"/>
          </p:nvPr>
        </p:nvSpPr>
        <p:spPr>
          <a:xfrm>
            <a:off x="1371600" y="1589314"/>
            <a:ext cx="9601200" cy="4757057"/>
          </a:xfrm>
        </p:spPr>
        <p:txBody>
          <a:bodyPr>
            <a:noAutofit/>
          </a:bodyPr>
          <a:lstStyle/>
          <a:p>
            <a:r>
              <a:rPr lang="en-US" sz="2400" dirty="0"/>
              <a:t>For children of the same gender and age, </a:t>
            </a:r>
          </a:p>
          <a:p>
            <a:pPr lvl="1"/>
            <a:r>
              <a:rPr lang="en-US" sz="2400" dirty="0"/>
              <a:t>Percents are used with children because body composition changes with age and therefore children are compared to others of same age and gender</a:t>
            </a:r>
          </a:p>
          <a:p>
            <a:pPr lvl="2"/>
            <a:r>
              <a:rPr lang="en-US" sz="2400" dirty="0"/>
              <a:t>Therefore, boys in the 95</a:t>
            </a:r>
            <a:r>
              <a:rPr lang="en-US" sz="2400" baseline="30000" dirty="0"/>
              <a:t>th</a:t>
            </a:r>
            <a:r>
              <a:rPr lang="en-US" sz="2400" dirty="0"/>
              <a:t> percentile for age would have a BMI greater than 95% of boys his age</a:t>
            </a:r>
          </a:p>
          <a:p>
            <a:pPr lvl="1"/>
            <a:endParaRPr lang="en-US" sz="2400" dirty="0"/>
          </a:p>
          <a:p>
            <a:pPr lvl="1"/>
            <a:r>
              <a:rPr lang="en-US" sz="2400" dirty="0"/>
              <a:t>Underweight = &lt;5</a:t>
            </a:r>
            <a:r>
              <a:rPr lang="en-US" sz="2400" baseline="30000" dirty="0"/>
              <a:t>th</a:t>
            </a:r>
            <a:r>
              <a:rPr lang="en-US" sz="2400" dirty="0"/>
              <a:t> percentile</a:t>
            </a:r>
          </a:p>
          <a:p>
            <a:pPr lvl="1"/>
            <a:r>
              <a:rPr lang="en-US" sz="2400" dirty="0"/>
              <a:t>Normal = BMI as defined on the CDC growth charts between 5</a:t>
            </a:r>
            <a:r>
              <a:rPr lang="en-US" sz="2400" baseline="30000" dirty="0"/>
              <a:t>th</a:t>
            </a:r>
            <a:r>
              <a:rPr lang="en-US" sz="2400" dirty="0"/>
              <a:t> and 84</a:t>
            </a:r>
            <a:r>
              <a:rPr lang="en-US" sz="2400" baseline="30000" dirty="0"/>
              <a:t>th</a:t>
            </a:r>
            <a:r>
              <a:rPr lang="en-US" sz="2400" dirty="0"/>
              <a:t> percentile</a:t>
            </a:r>
          </a:p>
          <a:p>
            <a:pPr lvl="1"/>
            <a:r>
              <a:rPr lang="en-US" sz="2400" b="1" dirty="0"/>
              <a:t>Overweight = BMI between 85</a:t>
            </a:r>
            <a:r>
              <a:rPr lang="en-US" sz="2400" b="1" baseline="30000" dirty="0"/>
              <a:t>th </a:t>
            </a:r>
            <a:r>
              <a:rPr lang="en-US" sz="2400" b="1" dirty="0"/>
              <a:t> and 94</a:t>
            </a:r>
            <a:r>
              <a:rPr lang="en-US" sz="2400" b="1" baseline="30000" dirty="0"/>
              <a:t>th</a:t>
            </a:r>
            <a:r>
              <a:rPr lang="en-US" sz="2400" b="1" dirty="0"/>
              <a:t> percentile</a:t>
            </a:r>
          </a:p>
          <a:p>
            <a:pPr lvl="1"/>
            <a:r>
              <a:rPr lang="en-US" sz="2400" b="1" dirty="0"/>
              <a:t>Obesity = BMI at or above the 95</a:t>
            </a:r>
            <a:r>
              <a:rPr lang="en-US" sz="2400" b="1" baseline="30000" dirty="0"/>
              <a:t>th</a:t>
            </a:r>
            <a:r>
              <a:rPr lang="en-US" sz="2400" b="1" dirty="0"/>
              <a:t> percentile</a:t>
            </a:r>
          </a:p>
        </p:txBody>
      </p:sp>
    </p:spTree>
    <p:extLst>
      <p:ext uri="{BB962C8B-B14F-4D97-AF65-F5344CB8AC3E}">
        <p14:creationId xmlns:p14="http://schemas.microsoft.com/office/powerpoint/2010/main" val="22069867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BMI for adults</a:t>
            </a:r>
          </a:p>
        </p:txBody>
      </p:sp>
      <p:sp>
        <p:nvSpPr>
          <p:cNvPr id="3" name="Content Placeholder 2"/>
          <p:cNvSpPr>
            <a:spLocks noGrp="1"/>
          </p:cNvSpPr>
          <p:nvPr>
            <p:ph idx="1"/>
          </p:nvPr>
        </p:nvSpPr>
        <p:spPr/>
        <p:txBody>
          <a:bodyPr/>
          <a:lstStyle/>
          <a:p>
            <a:r>
              <a:rPr lang="en-US" sz="2400" dirty="0"/>
              <a:t>By age 18, the 95</a:t>
            </a:r>
            <a:r>
              <a:rPr lang="en-US" sz="2400" baseline="30000" dirty="0"/>
              <a:t>th</a:t>
            </a:r>
            <a:r>
              <a:rPr lang="en-US" sz="2400" dirty="0"/>
              <a:t> percentile of BMI on CDC growth charts corresponds approximately to a BMI of 30 </a:t>
            </a:r>
            <a:r>
              <a:rPr lang="en-US" sz="2400" b="1" dirty="0"/>
              <a:t>kg/m2</a:t>
            </a:r>
          </a:p>
          <a:p>
            <a:pPr lvl="1"/>
            <a:r>
              <a:rPr lang="en-US" sz="2400" dirty="0"/>
              <a:t>Normal BMI = 18.8-&lt;25 kg/m2</a:t>
            </a:r>
          </a:p>
          <a:p>
            <a:pPr lvl="1"/>
            <a:r>
              <a:rPr lang="en-US" sz="2400" dirty="0"/>
              <a:t>Overweight BMI = 25 - &lt; 30 kg/m2</a:t>
            </a:r>
          </a:p>
          <a:p>
            <a:pPr lvl="1"/>
            <a:r>
              <a:rPr lang="en-US" sz="2400" dirty="0"/>
              <a:t>Obesity</a:t>
            </a:r>
          </a:p>
          <a:p>
            <a:pPr lvl="2"/>
            <a:r>
              <a:rPr lang="en-US" sz="2400" dirty="0"/>
              <a:t>Class I = BMI of 30-&lt;35 kg/m2</a:t>
            </a:r>
          </a:p>
          <a:p>
            <a:pPr lvl="2"/>
            <a:r>
              <a:rPr lang="en-US" sz="2400" dirty="0"/>
              <a:t>Class 2 = BMI of 35-&lt;40 kg/m2</a:t>
            </a:r>
          </a:p>
          <a:p>
            <a:pPr lvl="2"/>
            <a:r>
              <a:rPr lang="en-US" sz="2400" dirty="0"/>
              <a:t>Class 3 = BMI of 40 or higher kg/m2</a:t>
            </a:r>
          </a:p>
          <a:p>
            <a:endParaRPr lang="en-US" sz="2600" dirty="0"/>
          </a:p>
          <a:p>
            <a:endParaRPr lang="en-US" dirty="0"/>
          </a:p>
        </p:txBody>
      </p:sp>
    </p:spTree>
    <p:extLst>
      <p:ext uri="{BB962C8B-B14F-4D97-AF65-F5344CB8AC3E}">
        <p14:creationId xmlns:p14="http://schemas.microsoft.com/office/powerpoint/2010/main" val="19043627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Morbid Obesity</a:t>
            </a:r>
          </a:p>
        </p:txBody>
      </p:sp>
      <p:sp>
        <p:nvSpPr>
          <p:cNvPr id="3" name="Content Placeholder 2"/>
          <p:cNvSpPr>
            <a:spLocks noGrp="1"/>
          </p:cNvSpPr>
          <p:nvPr>
            <p:ph idx="1"/>
          </p:nvPr>
        </p:nvSpPr>
        <p:spPr/>
        <p:txBody>
          <a:bodyPr/>
          <a:lstStyle/>
          <a:p>
            <a:r>
              <a:rPr lang="en-US" sz="2400" dirty="0"/>
              <a:t>Defined as &gt; 80-100 pounds over ideal body weight or &gt; 40 BMI</a:t>
            </a:r>
          </a:p>
          <a:p>
            <a:r>
              <a:rPr lang="en-US" sz="2400" dirty="0"/>
              <a:t>Term was coined in 1963 to persuade health insurance companies that reimbursement for the cost of intestinal bypass surgery in </a:t>
            </a:r>
            <a:r>
              <a:rPr lang="en-US" sz="2400" b="1" dirty="0"/>
              <a:t>grossly</a:t>
            </a:r>
            <a:r>
              <a:rPr lang="en-US" sz="2400" dirty="0"/>
              <a:t> obese patients could be justified on health grounds</a:t>
            </a:r>
          </a:p>
          <a:p>
            <a:endParaRPr lang="en-US" dirty="0"/>
          </a:p>
        </p:txBody>
      </p:sp>
    </p:spTree>
    <p:extLst>
      <p:ext uri="{BB962C8B-B14F-4D97-AF65-F5344CB8AC3E}">
        <p14:creationId xmlns:p14="http://schemas.microsoft.com/office/powerpoint/2010/main" val="35039753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Problems with BMI</a:t>
            </a:r>
          </a:p>
        </p:txBody>
      </p:sp>
      <p:sp>
        <p:nvSpPr>
          <p:cNvPr id="3" name="Content Placeholder 2"/>
          <p:cNvSpPr>
            <a:spLocks noGrp="1"/>
          </p:cNvSpPr>
          <p:nvPr>
            <p:ph idx="1"/>
          </p:nvPr>
        </p:nvSpPr>
        <p:spPr/>
        <p:txBody>
          <a:bodyPr>
            <a:normAutofit/>
          </a:bodyPr>
          <a:lstStyle/>
          <a:p>
            <a:r>
              <a:rPr lang="en-US" sz="2400" b="1" dirty="0"/>
              <a:t>Does not take into account muscle mass</a:t>
            </a:r>
            <a:r>
              <a:rPr lang="en-US" sz="2400" dirty="0"/>
              <a:t>, bone density, and overall body composition</a:t>
            </a:r>
          </a:p>
          <a:p>
            <a:pPr lvl="1"/>
            <a:r>
              <a:rPr lang="en-US" sz="2400" dirty="0"/>
              <a:t>Inaccurate for athletes</a:t>
            </a:r>
          </a:p>
          <a:p>
            <a:pPr lvl="1"/>
            <a:r>
              <a:rPr lang="en-US" sz="2400" dirty="0"/>
              <a:t>Exaggerates thinness in short people, giving the impression that they are thinner than they are</a:t>
            </a:r>
          </a:p>
          <a:p>
            <a:pPr lvl="1"/>
            <a:r>
              <a:rPr lang="en-US" sz="2400" dirty="0"/>
              <a:t>Exaggerates adiposity in tall people, giving the impression of being larger than they actually are</a:t>
            </a:r>
          </a:p>
          <a:p>
            <a:pPr lvl="1"/>
            <a:r>
              <a:rPr lang="en-US" sz="2400" dirty="0"/>
              <a:t>Does not indicate where the fat is, an important determinant of the </a:t>
            </a:r>
            <a:r>
              <a:rPr lang="en-US" sz="2400" dirty="0" err="1"/>
              <a:t>cardiometabolic</a:t>
            </a:r>
            <a:r>
              <a:rPr lang="en-US" sz="2400" dirty="0"/>
              <a:t> consequences of fat</a:t>
            </a:r>
          </a:p>
        </p:txBody>
      </p:sp>
    </p:spTree>
    <p:extLst>
      <p:ext uri="{BB962C8B-B14F-4D97-AF65-F5344CB8AC3E}">
        <p14:creationId xmlns:p14="http://schemas.microsoft.com/office/powerpoint/2010/main" val="2608756575"/>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Crop</Template>
  <TotalTime>1407</TotalTime>
  <Words>4235</Words>
  <Application>Microsoft Office PowerPoint</Application>
  <PresentationFormat>Widescreen</PresentationFormat>
  <Paragraphs>476</Paragraphs>
  <Slides>57</Slides>
  <Notes>20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57</vt:i4>
      </vt:variant>
    </vt:vector>
  </HeadingPairs>
  <TitlesOfParts>
    <vt:vector size="66" baseType="lpstr">
      <vt:lpstr>ＭＳ Ｐゴシック</vt:lpstr>
      <vt:lpstr>Calibri</vt:lpstr>
      <vt:lpstr>Calibri </vt:lpstr>
      <vt:lpstr>Calibri Bold</vt:lpstr>
      <vt:lpstr>Courier New</vt:lpstr>
      <vt:lpstr>Franklin Gothic Book</vt:lpstr>
      <vt:lpstr>Times New Roman</vt:lpstr>
      <vt:lpstr>Wingdings</vt:lpstr>
      <vt:lpstr>Crop</vt:lpstr>
      <vt:lpstr>Addressing obesity in children and youth</vt:lpstr>
      <vt:lpstr>Start with some questions</vt:lpstr>
      <vt:lpstr>Obesity IS a Disease</vt:lpstr>
      <vt:lpstr>Obesity Medicine Association: Definition of Obesity</vt:lpstr>
      <vt:lpstr>Body Mass Index (BMI)</vt:lpstr>
      <vt:lpstr>BMI percentiles in children</vt:lpstr>
      <vt:lpstr>BMI for adults</vt:lpstr>
      <vt:lpstr>Morbid Obesity</vt:lpstr>
      <vt:lpstr>Problems with BMI</vt:lpstr>
      <vt:lpstr>More sensitive measures to measure adiposity</vt:lpstr>
      <vt:lpstr>PowerPoint Presentation</vt:lpstr>
      <vt:lpstr>Prevalence of Overweight and Obesity</vt:lpstr>
      <vt:lpstr>Prevalence in children and youth</vt:lpstr>
      <vt:lpstr>Causes of Obesity</vt:lpstr>
      <vt:lpstr>Causes of Obesity</vt:lpstr>
      <vt:lpstr>Normal Hormone Regulation  of Hunger and Satiety</vt:lpstr>
      <vt:lpstr>Disruptions to physiologic appetite regulation that can cause weight gain</vt:lpstr>
      <vt:lpstr>More questions and issues</vt:lpstr>
      <vt:lpstr>Changes in U.S. Dietary Patterns</vt:lpstr>
      <vt:lpstr>Consequences of Obesity</vt:lpstr>
      <vt:lpstr>Pre-diabetes</vt:lpstr>
      <vt:lpstr>Consequences of Obesity</vt:lpstr>
      <vt:lpstr>Consequences of Obesity</vt:lpstr>
      <vt:lpstr>Consequences of Obesity</vt:lpstr>
      <vt:lpstr>Consequences of Obesity</vt:lpstr>
      <vt:lpstr>Consequences of obesity</vt:lpstr>
      <vt:lpstr>Consequences of obesity</vt:lpstr>
      <vt:lpstr>13 Obesity-Related Cancers in Adults</vt:lpstr>
      <vt:lpstr>The stigma of obesity</vt:lpstr>
      <vt:lpstr>PowerPoint Presentation</vt:lpstr>
      <vt:lpstr>Interventions </vt:lpstr>
      <vt:lpstr>Obesity: Interventions </vt:lpstr>
      <vt:lpstr>Goal for young children is not to lose weight; just not to gain weight</vt:lpstr>
      <vt:lpstr>When to start </vt:lpstr>
      <vt:lpstr>PowerPoint Presentation</vt:lpstr>
      <vt:lpstr>Pediatric Guidelines on Obesity (AAP)</vt:lpstr>
      <vt:lpstr>PowerPoint Presentation</vt:lpstr>
      <vt:lpstr>Food/ Nutrition</vt:lpstr>
      <vt:lpstr>Prevention via School Nurses</vt:lpstr>
      <vt:lpstr>Prevention for families </vt:lpstr>
      <vt:lpstr>Activity recommendations for children  (Do NOT call it exercise)</vt:lpstr>
      <vt:lpstr>Activity</vt:lpstr>
      <vt:lpstr>Activity</vt:lpstr>
      <vt:lpstr>Exercise/Activity</vt:lpstr>
      <vt:lpstr>Programs</vt:lpstr>
      <vt:lpstr>Bottom line…</vt:lpstr>
      <vt:lpstr>American Gastroenterological Association</vt:lpstr>
      <vt:lpstr>Consider Medications</vt:lpstr>
      <vt:lpstr>Medications</vt:lpstr>
      <vt:lpstr>Less Commonly Used/  Less Effective Medications</vt:lpstr>
      <vt:lpstr>Bariatric Surgery</vt:lpstr>
      <vt:lpstr>Issues</vt:lpstr>
      <vt:lpstr>Other Interventions</vt:lpstr>
      <vt:lpstr>Other Interventions</vt:lpstr>
      <vt:lpstr>Other Interventions</vt:lpstr>
      <vt:lpstr>Prevention </vt:lpstr>
      <vt:lpstr>In Conclusion…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Childhood obesity: Whose fault is it?</dc:title>
  <dc:creator>Dell</dc:creator>
  <cp:lastModifiedBy>Dell</cp:lastModifiedBy>
  <cp:revision>30</cp:revision>
  <cp:lastPrinted>2024-02-11T21:33:05Z</cp:lastPrinted>
  <dcterms:created xsi:type="dcterms:W3CDTF">2023-08-19T00:45:28Z</dcterms:created>
  <dcterms:modified xsi:type="dcterms:W3CDTF">2024-02-11T21:53:36Z</dcterms:modified>
</cp:coreProperties>
</file>